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5" r:id="rId2"/>
    <p:sldId id="257" r:id="rId3"/>
    <p:sldId id="269" r:id="rId4"/>
    <p:sldId id="268" r:id="rId5"/>
    <p:sldId id="270" r:id="rId6"/>
    <p:sldId id="271" r:id="rId7"/>
    <p:sldId id="272" r:id="rId8"/>
    <p:sldId id="258" r:id="rId9"/>
    <p:sldId id="286" r:id="rId10"/>
    <p:sldId id="287" r:id="rId11"/>
    <p:sldId id="288" r:id="rId12"/>
    <p:sldId id="289" r:id="rId13"/>
    <p:sldId id="290" r:id="rId14"/>
    <p:sldId id="273" r:id="rId15"/>
    <p:sldId id="267" r:id="rId16"/>
    <p:sldId id="291" r:id="rId17"/>
    <p:sldId id="292" r:id="rId18"/>
    <p:sldId id="275" r:id="rId19"/>
    <p:sldId id="281" r:id="rId20"/>
    <p:sldId id="282" r:id="rId21"/>
    <p:sldId id="279" r:id="rId22"/>
    <p:sldId id="276" r:id="rId23"/>
    <p:sldId id="280" r:id="rId24"/>
    <p:sldId id="283" r:id="rId25"/>
    <p:sldId id="277" r:id="rId26"/>
    <p:sldId id="26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4E36"/>
    <a:srgbClr val="0A375C"/>
    <a:srgbClr val="A5BED3"/>
    <a:srgbClr val="E1B6A9"/>
    <a:srgbClr val="96C9F4"/>
    <a:srgbClr val="DFCD8D"/>
    <a:srgbClr val="B8CFE2"/>
    <a:srgbClr val="F3EDE1"/>
    <a:srgbClr val="002060"/>
    <a:srgbClr val="C7A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73801" autoAdjust="0"/>
  </p:normalViewPr>
  <p:slideViewPr>
    <p:cSldViewPr snapToGrid="0">
      <p:cViewPr>
        <p:scale>
          <a:sx n="50" d="100"/>
          <a:sy n="50" d="100"/>
        </p:scale>
        <p:origin x="-1170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3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199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536644831726541"/>
          <c:y val="0.11069075125957281"/>
          <c:w val="0.60926710336546919"/>
          <c:h val="0.72400981259871133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мероприятия</c:v>
                </c:pt>
              </c:strCache>
            </c:strRef>
          </c:tx>
          <c:dPt>
            <c:idx val="0"/>
            <c:bubble3D val="0"/>
            <c:spPr>
              <a:solidFill>
                <a:srgbClr val="96C9F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E1B6A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A5BED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rgbClr val="DFCD8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18579871787140079"/>
                  <c:y val="0.1274527720248027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cap="none" spc="0" baseline="0">
                      <a:ln w="0"/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20224483662152"/>
                      <c:h val="8.5159713874045556E-2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18528076179461647"/>
                  <c:y val="-0.1383930511012380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cap="none" spc="0" baseline="0">
                        <a:ln w="0"/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ru-RU" sz="1400" b="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rPr>
                      <a:t>с международным участием 7          (2021 г. - 12)</a:t>
                    </a:r>
                    <a:endParaRPr lang="ru-RU" sz="1400" b="0" dirty="0"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84216685702608"/>
                      <c:h val="0.1841332734434129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18884737515901326"/>
                  <c:y val="-0.1875694491755866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cap="none" spc="0" baseline="0">
                      <a:ln w="0"/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244801124887106"/>
                      <c:h val="0.1062024442728742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15394386643341243"/>
                  <c:y val="0.1674721489047802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380646375283928"/>
                      <c:h val="8.2983153677659793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cap="none" spc="0" baseline="0">
                    <a:ln w="0"/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международные 9 (2021 г. - 8)</c:v>
                </c:pt>
                <c:pt idx="1">
                  <c:v>с международным участием 7 (2021 г. - 12)</c:v>
                </c:pt>
                <c:pt idx="2">
                  <c:v>всероссийские 13 (2021 г. - 14)</c:v>
                </c:pt>
                <c:pt idx="3">
                  <c:v>региональные 7  (2021 г. - 6)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9</c:v>
                </c:pt>
                <c:pt idx="1">
                  <c:v>7</c:v>
                </c:pt>
                <c:pt idx="2">
                  <c:v>13</c:v>
                </c:pt>
                <c:pt idx="3">
                  <c:v>7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ru-RU" sz="1200" dirty="0">
                <a:solidFill>
                  <a:srgbClr val="0A375C"/>
                </a:solidFill>
              </a:rPr>
              <a:t>Финансирование</a:t>
            </a:r>
          </a:p>
          <a:p>
            <a:pPr>
              <a:defRPr sz="1200"/>
            </a:pPr>
            <a:r>
              <a:rPr lang="ru-RU" sz="1200" dirty="0" err="1" smtClean="0">
                <a:solidFill>
                  <a:srgbClr val="0A375C"/>
                </a:solidFill>
              </a:rPr>
              <a:t>тыс.руб</a:t>
            </a:r>
            <a:r>
              <a:rPr lang="ru-RU" sz="1200" dirty="0">
                <a:solidFill>
                  <a:srgbClr val="0A375C"/>
                </a:solidFill>
              </a:rPr>
              <a:t>.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Субсидия на государственное задание</c:v>
                </c:pt>
              </c:strCache>
            </c:strRef>
          </c:tx>
          <c:spPr>
            <a:solidFill>
              <a:srgbClr val="0A375C"/>
            </a:solidFill>
          </c:spPr>
          <c:invertIfNegative val="0"/>
          <c:cat>
            <c:numRef>
              <c:f>Лист1!$A$2:$A$4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82509</c:v>
                </c:pt>
                <c:pt idx="1">
                  <c:v>85027.9</c:v>
                </c:pt>
                <c:pt idx="2">
                  <c:v>156384.67000000001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Внебюджет</c:v>
                </c:pt>
              </c:strCache>
            </c:strRef>
          </c:tx>
          <c:spPr>
            <a:solidFill>
              <a:srgbClr val="9A4E36"/>
            </a:solidFill>
          </c:spPr>
          <c:invertIfNegative val="0"/>
          <c:cat>
            <c:numRef>
              <c:f>Лист1!$A$2:$A$4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7328.2</c:v>
                </c:pt>
                <c:pt idx="1">
                  <c:v>44676.800000000003</c:v>
                </c:pt>
                <c:pt idx="2">
                  <c:v>18233.900000000001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11278720"/>
        <c:axId val="131314048"/>
      </c:barChart>
      <c:catAx>
        <c:axId val="11127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31314048"/>
        <c:crosses val="autoZero"/>
        <c:auto val="1"/>
        <c:lblAlgn val="ctr"/>
        <c:lblOffset val="100"/>
        <c:noMultiLvlLbl val="0"/>
      </c:catAx>
      <c:valAx>
        <c:axId val="13131404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11278720"/>
        <c:crosses val="autoZero"/>
        <c:crossBetween val="between"/>
      </c:valAx>
      <c:spPr>
        <a:ln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trike="noStrike">
          <a:latin typeface="Arial" panose="020B0604020202020204" pitchFamily="34" charset="0"/>
          <a:cs typeface="Arial" panose="020B0604020202020204" pitchFamily="34" charset="0"/>
        </a:defRPr>
      </a:pPr>
      <a:endParaRPr lang="ru-RU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9F36-C285-4454-9E54-5CA1D7781591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D51B9-0C2A-49A4-9070-CDBFF8918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40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D51B9-0C2A-49A4-9070-CDBFF8918A1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5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dirty="0" smtClean="0">
              <a:cs typeface="Arial" pitchFamily="34" charset="0"/>
            </a:endParaRPr>
          </a:p>
        </p:txBody>
      </p:sp>
      <p:sp>
        <p:nvSpPr>
          <p:cNvPr id="2458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BADD01B2-B560-4A39-8162-6127F051761C}" type="slidenum">
              <a:rPr lang="ru-RU" altLang="ru-RU" smtClean="0">
                <a:solidFill>
                  <a:srgbClr val="000000"/>
                </a:solidFill>
              </a:rPr>
              <a:pPr/>
              <a:t>3</a:t>
            </a:fld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9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АЛМ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автономный лабораторный модуль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Патогенные биологические агенты (ПБА)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D51B9-0C2A-49A4-9070-CDBFF8918A1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4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Африка (перспектива):</a:t>
            </a:r>
          </a:p>
          <a:p>
            <a:r>
              <a:rPr lang="ru-RU" dirty="0"/>
              <a:t>- исследование возбудителей инфекционных болезней в рамках сотрудничества Федеральной Службы </a:t>
            </a:r>
            <a:r>
              <a:rPr lang="ru-RU" dirty="0" err="1"/>
              <a:t>Роспотребнадзора</a:t>
            </a:r>
            <a:r>
              <a:rPr lang="ru-RU" dirty="0"/>
              <a:t> с Министерством здравоохранения </a:t>
            </a:r>
            <a:r>
              <a:rPr lang="ru-RU" dirty="0" smtClean="0"/>
              <a:t>Бурунди, Руанды, Уганды, Гвинеи</a:t>
            </a:r>
            <a:r>
              <a:rPr lang="ru-RU" dirty="0"/>
              <a:t>.  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в 2023 году у нас  Вьетнам (по субсидии)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D51B9-0C2A-49A4-9070-CDBFF8918A1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06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95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Совет молодых ученых, Квартиры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D51B9-0C2A-49A4-9070-CDBFF8918A1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95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0139-72D6-492E-B4F8-C6B60BCFA2F2}" type="datetime1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6C35-C39C-4692-812E-E16EDA4A27A5}" type="datetime1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15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B651-C654-4995-8330-0182B9E88EE8}" type="datetime1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49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C60E0-4D50-42C0-910A-0EBABBACBDF7}" type="datetime1">
              <a:rPr lang="ru-RU" smtClean="0"/>
              <a:t>10.03.2023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031E3-E40A-4F24-B37D-E236589C580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8968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6747B92-1385-40A7-AC0A-A804804BE57D}" type="datetime1">
              <a:rPr lang="ru-RU" altLang="ru-RU" smtClean="0"/>
              <a:t>10.03.2023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69C4AA6-85EE-4748-A296-CB17B3057C0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970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0DD6-F129-4EE2-8AD9-40916A12EB18}" type="datetime1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0A37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A1B9E6-BA55-4E1C-AC10-D4B1853BD05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122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3885-7E51-477D-A85E-2EDDF6672A46}" type="datetime1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2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274D-CFF1-4878-BB04-E4639C6143AE}" type="datetime1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41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1B76-777C-41D1-AB60-8F6BDA5BDE71}" type="datetime1">
              <a:rPr lang="ru-RU" smtClean="0"/>
              <a:t>10.03.2023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89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E8E6-325F-4348-981C-2BE4C14E6B41}" type="datetime1">
              <a:rPr lang="ru-RU" smtClean="0"/>
              <a:t>10.03.2023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86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7C90C-5817-4275-A541-1BADEC2E751E}" type="datetime1">
              <a:rPr lang="ru-RU" smtClean="0"/>
              <a:t>10.03.2023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74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2F30-B7D6-410C-BBF8-8564A812AB02}" type="datetime1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32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FFE5-AE70-4072-B872-C7C6FF0849CC}" type="datetime1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67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 trans="35000" smoothness="10"/>
                    </a14:imgEffect>
                  </a14:imgLayer>
                </a14:imgProps>
              </a:ext>
            </a:extLst>
          </a:blip>
          <a:srcRect/>
          <a:stretch>
            <a:fillRect r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D9A62-BF59-4EAA-BCB6-6EB82A7E6AD7}" type="datetime1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0A37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A1B9E6-BA55-4E1C-AC10-D4B1853BD05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531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970744" y="1550503"/>
            <a:ext cx="8310920" cy="3507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b="1" dirty="0" smtClean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ФБУН ФНИИВИ «Виром» </a:t>
            </a:r>
            <a:r>
              <a:rPr lang="ru-RU" sz="66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Роспотребнадзора</a:t>
            </a:r>
            <a:endParaRPr lang="ru-RU" sz="6600" b="1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812062" y="5513505"/>
            <a:ext cx="4628280" cy="519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Глава 1 «В поисках научных кадров»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73175" y="6488668"/>
            <a:ext cx="70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83" y="448904"/>
            <a:ext cx="116443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147" y="802857"/>
            <a:ext cx="2627784" cy="19708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767" y="802857"/>
            <a:ext cx="2621985" cy="19664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589" y="802857"/>
            <a:ext cx="2627784" cy="19708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147" y="4052698"/>
            <a:ext cx="2627784" cy="19708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767" y="4052698"/>
            <a:ext cx="2621985" cy="196648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589" y="4052698"/>
            <a:ext cx="2627784" cy="197083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-2416678" y="3093932"/>
            <a:ext cx="6354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44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РЕМОНТ 2022</a:t>
            </a:r>
            <a:endParaRPr lang="ru-RU" sz="44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347200" y="6381750"/>
            <a:ext cx="2844800" cy="476250"/>
          </a:xfrm>
        </p:spPr>
        <p:txBody>
          <a:bodyPr/>
          <a:lstStyle/>
          <a:p>
            <a:fld id="{469C4AA6-85EE-4748-A296-CB17B3057C03}" type="slidenum">
              <a:rPr lang="ru-RU" altLang="ru-RU" smtClean="0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787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30.png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3213" y="549424"/>
            <a:ext cx="4020396" cy="2282850"/>
          </a:xfrm>
          <a:prstGeom prst="rect">
            <a:avLst/>
          </a:prstGeom>
        </p:spPr>
      </p:pic>
      <p:pic>
        <p:nvPicPr>
          <p:cNvPr id="8" name="image32.png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315" y="549424"/>
            <a:ext cx="4608512" cy="2282849"/>
          </a:xfrm>
          <a:prstGeom prst="rect">
            <a:avLst/>
          </a:prstGeom>
        </p:spPr>
      </p:pic>
      <p:pic>
        <p:nvPicPr>
          <p:cNvPr id="13" name="image33.png"/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315" y="3731474"/>
            <a:ext cx="4608512" cy="22828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03213" y="3857235"/>
            <a:ext cx="4020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Два АЛМ с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виварными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блоками для работы с ПБА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I-II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группы;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Комплекс инфраструктуры – котельная, подстанция,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водонасосная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инсинератор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Общая площадь 6.500 м</a:t>
            </a:r>
            <a:r>
              <a:rPr lang="ru-RU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Ввод в эксплуатацию 2025 г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362250" y="2725720"/>
            <a:ext cx="6354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КОРПУС «ВИВАРИЙ»</a:t>
            </a:r>
            <a:endParaRPr lang="ru-RU" sz="40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347200" y="6381750"/>
            <a:ext cx="2844800" cy="476250"/>
          </a:xfrm>
        </p:spPr>
        <p:txBody>
          <a:bodyPr/>
          <a:lstStyle/>
          <a:p>
            <a:fld id="{469C4AA6-85EE-4748-A296-CB17B3057C03}" type="slidenum">
              <a:rPr lang="ru-RU" altLang="ru-RU" smtClean="0"/>
              <a:pPr/>
              <a:t>11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572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067362" y="834320"/>
            <a:ext cx="4092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Четыре автономные лаборатории для работы с ПБА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группы с двумя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виварными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блоками;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Общая площадь 10.500 м</a:t>
            </a:r>
            <a:r>
              <a:rPr lang="ru-RU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Ввод в эксплуатацию 2028 г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10489" y="555903"/>
            <a:ext cx="4110728" cy="2311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363" y="3788228"/>
            <a:ext cx="4092765" cy="23010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489" y="3788228"/>
            <a:ext cx="4110728" cy="23111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2545427" y="2950419"/>
            <a:ext cx="6354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32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АДМИНИСТРАТИВНО-ЛАБОРАТОРНЫЙ КОРПУС</a:t>
            </a:r>
            <a:endParaRPr lang="ru-RU" sz="32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347200" y="6364196"/>
            <a:ext cx="2844800" cy="476250"/>
          </a:xfrm>
        </p:spPr>
        <p:txBody>
          <a:bodyPr/>
          <a:lstStyle/>
          <a:p>
            <a:fld id="{469C4AA6-85EE-4748-A296-CB17B3057C03}" type="slidenum">
              <a:rPr lang="ru-RU" altLang="ru-RU" smtClean="0"/>
              <a:pPr/>
              <a:t>12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539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100098" y="3287485"/>
            <a:ext cx="92022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</a:rPr>
              <a:t>1 этаж: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вспомогательная площадка для научных исследований, с размещением блока по работе с лабораторными животными (мелкие грызуны), площадка опытного производства, участок технического и технологического сопровождения, место хранения азота;</a:t>
            </a:r>
          </a:p>
          <a:p>
            <a:pPr marL="285750" indent="-285750" algn="just">
              <a:buFontTx/>
              <a:buChar char="-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</a:rPr>
              <a:t>2 этаж: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учебно-подготовительная площадка, с научной лабораторной базой для подготовки кадров по работе с ПБА II-IV группы, библиотекой, архивом, лабораториями вспомогательного характера по работе с III-IV группами патогенности;</a:t>
            </a:r>
          </a:p>
          <a:p>
            <a:pPr marL="285750" indent="-285750" algn="just">
              <a:buFontTx/>
              <a:buChar char="-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</a:rPr>
              <a:t>3 этаж: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лаборатория УОЦС, лаборатория клеточных культур;</a:t>
            </a:r>
          </a:p>
          <a:p>
            <a:pPr marL="285750" indent="-285750" algn="just">
              <a:buFontTx/>
              <a:buChar char="-"/>
            </a:pPr>
            <a:r>
              <a:rPr lang="ru-RU" i="1" dirty="0">
                <a:latin typeface="Arial" panose="020B0604020202020204" pitchFamily="34" charset="0"/>
                <a:cs typeface="Arial" panose="020B0604020202020204" pitchFamily="34" charset="0"/>
              </a:rPr>
              <a:t>4 этаж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 практическая лаборатория учебной базы по работе с ПБА II-IV группы, Центр ИСМП.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8" y="548222"/>
            <a:ext cx="9202208" cy="27392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285548" y="3191173"/>
            <a:ext cx="6354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32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ЛАБОРАТОРНЫЙ КОРПУС</a:t>
            </a:r>
            <a:endParaRPr lang="ru-RU" sz="32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317477" y="6381750"/>
            <a:ext cx="2844800" cy="476250"/>
          </a:xfrm>
        </p:spPr>
        <p:txBody>
          <a:bodyPr/>
          <a:lstStyle/>
          <a:p>
            <a:fld id="{469C4AA6-85EE-4748-A296-CB17B3057C03}" type="slidenum">
              <a:rPr lang="ru-RU" altLang="ru-RU" smtClean="0"/>
              <a:pPr/>
              <a:t>13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9406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7571225" y="3709498"/>
            <a:ext cx="3532146" cy="2054407"/>
            <a:chOff x="5163674" y="2623895"/>
            <a:chExt cx="3532146" cy="2054407"/>
          </a:xfrm>
          <a:solidFill>
            <a:srgbClr val="96C9F4"/>
          </a:solidFill>
        </p:grpSpPr>
        <p:sp>
          <p:nvSpPr>
            <p:cNvPr id="29" name="Скругленный прямоугольник 28"/>
            <p:cNvSpPr/>
            <p:nvPr/>
          </p:nvSpPr>
          <p:spPr>
            <a:xfrm>
              <a:off x="5163674" y="2623895"/>
              <a:ext cx="3532146" cy="205440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Скругленный прямоугольник 4"/>
            <p:cNvSpPr/>
            <p:nvPr/>
          </p:nvSpPr>
          <p:spPr>
            <a:xfrm>
              <a:off x="6268447" y="3182626"/>
              <a:ext cx="2382244" cy="145054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3840" tIns="243840" rIns="243840" bIns="243840" numCol="1" spcCol="1270" anchor="t" anchorCtr="0">
              <a:noAutofit/>
            </a:bodyPr>
            <a:lstStyle/>
            <a:p>
              <a:pPr marL="285750" lvl="1" indent="-28575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5000" kern="1200" dirty="0"/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2447010" y="3720822"/>
            <a:ext cx="3527618" cy="2051776"/>
            <a:chOff x="39459" y="2635219"/>
            <a:chExt cx="3527618" cy="2051776"/>
          </a:xfrm>
          <a:solidFill>
            <a:srgbClr val="DFCD8D"/>
          </a:solidFill>
        </p:grpSpPr>
        <p:sp>
          <p:nvSpPr>
            <p:cNvPr id="27" name="Скругленный прямоугольник 26"/>
            <p:cNvSpPr/>
            <p:nvPr/>
          </p:nvSpPr>
          <p:spPr>
            <a:xfrm>
              <a:off x="39459" y="2635219"/>
              <a:ext cx="3527618" cy="205177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Скругленный прямоугольник 6"/>
            <p:cNvSpPr/>
            <p:nvPr/>
          </p:nvSpPr>
          <p:spPr>
            <a:xfrm>
              <a:off x="84530" y="3193234"/>
              <a:ext cx="2379190" cy="14486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3840" tIns="243840" rIns="243840" bIns="243840" numCol="1" spcCol="1270" anchor="t" anchorCtr="0">
              <a:noAutofit/>
            </a:bodyPr>
            <a:lstStyle/>
            <a:p>
              <a:pPr marL="285750" lvl="1" indent="-28575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5000" kern="1200" dirty="0"/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7592526" y="1103048"/>
            <a:ext cx="3527992" cy="2052033"/>
            <a:chOff x="5184975" y="17445"/>
            <a:chExt cx="3527992" cy="2052033"/>
          </a:xfrm>
          <a:solidFill>
            <a:srgbClr val="E1B6A9"/>
          </a:solidFill>
        </p:grpSpPr>
        <p:sp>
          <p:nvSpPr>
            <p:cNvPr id="25" name="Скругленный прямоугольник 24"/>
            <p:cNvSpPr/>
            <p:nvPr/>
          </p:nvSpPr>
          <p:spPr>
            <a:xfrm>
              <a:off x="5184975" y="17445"/>
              <a:ext cx="3527992" cy="20520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Скругленный прямоугольник 8"/>
            <p:cNvSpPr/>
            <p:nvPr/>
          </p:nvSpPr>
          <p:spPr>
            <a:xfrm>
              <a:off x="6288450" y="62522"/>
              <a:ext cx="2379440" cy="14488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3840" tIns="243840" rIns="243840" bIns="243840" numCol="1" spcCol="1270" anchor="t" anchorCtr="0">
              <a:noAutofit/>
            </a:bodyPr>
            <a:lstStyle/>
            <a:p>
              <a:pPr marL="285750" lvl="1" indent="-28575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5000" kern="1200" dirty="0"/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2416808" y="1064382"/>
            <a:ext cx="3527618" cy="2051776"/>
            <a:chOff x="9257" y="-21221"/>
            <a:chExt cx="3527618" cy="2051776"/>
          </a:xfrm>
          <a:solidFill>
            <a:srgbClr val="A5BED3"/>
          </a:solidFill>
        </p:grpSpPr>
        <p:sp>
          <p:nvSpPr>
            <p:cNvPr id="23" name="Скругленный прямоугольник 22"/>
            <p:cNvSpPr/>
            <p:nvPr/>
          </p:nvSpPr>
          <p:spPr>
            <a:xfrm>
              <a:off x="9257" y="-21221"/>
              <a:ext cx="3527618" cy="205177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Скругленный прямоугольник 10"/>
            <p:cNvSpPr/>
            <p:nvPr/>
          </p:nvSpPr>
          <p:spPr>
            <a:xfrm>
              <a:off x="54328" y="23850"/>
              <a:ext cx="2379190" cy="14486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3840" tIns="243840" rIns="243840" bIns="243840" numCol="1" spcCol="1270" anchor="t" anchorCtr="0">
              <a:noAutofit/>
            </a:bodyPr>
            <a:lstStyle/>
            <a:p>
              <a:pPr marL="285750" lvl="1" indent="-28575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ru-RU" sz="5000" kern="1200" dirty="0"/>
            </a:p>
          </p:txBody>
        </p:sp>
      </p:grpSp>
      <p:sp>
        <p:nvSpPr>
          <p:cNvPr id="21" name="Пирог 20"/>
          <p:cNvSpPr/>
          <p:nvPr/>
        </p:nvSpPr>
        <p:spPr>
          <a:xfrm>
            <a:off x="4670960" y="1355211"/>
            <a:ext cx="2045826" cy="2045826"/>
          </a:xfrm>
          <a:prstGeom prst="pieWedg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Пирог 18"/>
          <p:cNvSpPr/>
          <p:nvPr/>
        </p:nvSpPr>
        <p:spPr>
          <a:xfrm rot="5400000">
            <a:off x="6811282" y="1355211"/>
            <a:ext cx="2045826" cy="2045826"/>
          </a:xfrm>
          <a:prstGeom prst="pieWedg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Пирог 16"/>
          <p:cNvSpPr/>
          <p:nvPr/>
        </p:nvSpPr>
        <p:spPr>
          <a:xfrm rot="10800000">
            <a:off x="6811282" y="3495534"/>
            <a:ext cx="2045826" cy="2045826"/>
          </a:xfrm>
          <a:prstGeom prst="pieWedg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Пирог 14"/>
          <p:cNvSpPr/>
          <p:nvPr/>
        </p:nvSpPr>
        <p:spPr>
          <a:xfrm rot="16200000">
            <a:off x="4670960" y="3495534"/>
            <a:ext cx="2045826" cy="2045826"/>
          </a:xfrm>
          <a:prstGeom prst="pieWedg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Круговая стрелка 12"/>
          <p:cNvSpPr/>
          <p:nvPr/>
        </p:nvSpPr>
        <p:spPr>
          <a:xfrm>
            <a:off x="6410858" y="3023056"/>
            <a:ext cx="706353" cy="614220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Круговая стрелка 13"/>
          <p:cNvSpPr/>
          <p:nvPr/>
        </p:nvSpPr>
        <p:spPr>
          <a:xfrm rot="10800000">
            <a:off x="6410858" y="3259295"/>
            <a:ext cx="706353" cy="614220"/>
          </a:xfrm>
          <a:prstGeom prst="circularArrow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TextBox 38"/>
          <p:cNvSpPr txBox="1"/>
          <p:nvPr/>
        </p:nvSpPr>
        <p:spPr>
          <a:xfrm>
            <a:off x="4885464" y="2664817"/>
            <a:ext cx="1880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1600" b="1" dirty="0" smtClean="0">
                <a:solidFill>
                  <a:srgbClr val="497395"/>
                </a:solidFill>
                <a:latin typeface="Arial" panose="020B0604020202020204" pitchFamily="34" charset="0"/>
              </a:rPr>
              <a:t>Учрежденческий</a:t>
            </a:r>
            <a:endParaRPr lang="ru-RU" sz="1600" dirty="0" smtClean="0">
              <a:solidFill>
                <a:srgbClr val="497395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4826" y="2665602"/>
            <a:ext cx="1848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1600" b="1" dirty="0" smtClean="0">
                <a:solidFill>
                  <a:srgbClr val="9A4E36"/>
                </a:solidFill>
                <a:latin typeface="Arial" panose="020B0604020202020204" pitchFamily="34" charset="0"/>
              </a:rPr>
              <a:t>Ведомственный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38493" y="3846334"/>
            <a:ext cx="1898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1600" b="1" dirty="0" smtClean="0">
                <a:solidFill>
                  <a:srgbClr val="7B6823"/>
                </a:solidFill>
                <a:latin typeface="Arial" panose="020B0604020202020204" pitchFamily="34" charset="0"/>
              </a:rPr>
              <a:t>Международный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3105" y="3845193"/>
            <a:ext cx="2102179" cy="32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1480" b="1" dirty="0" smtClean="0">
                <a:solidFill>
                  <a:srgbClr val="1473C2"/>
                </a:solidFill>
                <a:latin typeface="Arial" panose="020B0604020202020204" pitchFamily="34" charset="0"/>
              </a:rPr>
              <a:t>Межведомственный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92081" y="1215636"/>
            <a:ext cx="25920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Создание новых научных, медицинских и производственных подразделений и взаимодействие между ними в рамках НИР и научных центров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54637" y="4084225"/>
            <a:ext cx="2529534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ct val="0"/>
              </a:spcBef>
            </a:pPr>
            <a:r>
              <a:rPr lang="ru-RU" altLang="ru-RU" sz="1400" dirty="0">
                <a:latin typeface="Arial" panose="020B0604020202020204" pitchFamily="34" charset="0"/>
              </a:rPr>
              <a:t>Участие сотрудников </a:t>
            </a:r>
            <a:r>
              <a:rPr lang="ru-RU" altLang="ru-RU" sz="1400" dirty="0" smtClean="0">
                <a:latin typeface="Arial" panose="020B0604020202020204" pitchFamily="34" charset="0"/>
              </a:rPr>
              <a:t>в </a:t>
            </a:r>
            <a:r>
              <a:rPr lang="ru-RU" altLang="ru-RU" sz="1400" dirty="0">
                <a:latin typeface="Arial" panose="020B0604020202020204" pitchFamily="34" charset="0"/>
              </a:rPr>
              <a:t>выполнении научно-исследовательских работ в рамках программ международного </a:t>
            </a:r>
            <a:r>
              <a:rPr lang="ru-RU" altLang="ru-RU" sz="1400" dirty="0" smtClean="0">
                <a:latin typeface="Arial" panose="020B0604020202020204" pitchFamily="34" charset="0"/>
              </a:rPr>
              <a:t>сотрудничества</a:t>
            </a:r>
            <a:endParaRPr lang="ru-RU" altLang="ru-RU" sz="1400" dirty="0">
              <a:latin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34104" y="1241298"/>
            <a:ext cx="3024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ru-RU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Расширение взаимодействия с научными организациями и территориальными органами Роспотребнадзора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50317" y="4473742"/>
            <a:ext cx="2556205" cy="118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ru-RU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Расширение взаимодействия с научными и образовательными организациями РАН, МЗ РФ, ФМБА России и др.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-4122502" y="948911"/>
            <a:ext cx="10005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УРОВНИ ВЗАИМОДЕЙСТВИЯ</a:t>
            </a:r>
            <a:endParaRPr lang="ru-RU" sz="32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63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1231" y="284276"/>
            <a:ext cx="10292860" cy="1147152"/>
          </a:xfrm>
        </p:spPr>
        <p:txBody>
          <a:bodyPr>
            <a:noAutofit/>
          </a:bodyPr>
          <a:lstStyle/>
          <a:p>
            <a:r>
              <a:rPr lang="ru-RU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Роспотребнадзор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и Минздрав </a:t>
            </a:r>
            <a:r>
              <a:rPr lang="ru-RU" sz="2800" b="1" dirty="0">
                <a:solidFill>
                  <a:srgbClr val="9A4E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Руанды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 договорились о совместной работе по обеспечению эпидемиологической безопасности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89630" y="1834459"/>
            <a:ext cx="4044461" cy="43668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13 февраля во время встречи </a:t>
            </a:r>
            <a:r>
              <a:rPr lang="ru-RU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 </a:t>
            </a:r>
            <a:r>
              <a:rPr lang="ru-RU" sz="14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Роспотребнадзора</a:t>
            </a:r>
            <a:r>
              <a:rPr lang="ru-RU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 Анна Попова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Министр здравоохранения </a:t>
            </a:r>
            <a:r>
              <a:rPr lang="ru-RU" sz="1400" b="1" i="1" u="sng" dirty="0">
                <a:solidFill>
                  <a:srgbClr val="9A4E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Руанды</a:t>
            </a:r>
            <a:r>
              <a:rPr lang="ru-RU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 Сабин </a:t>
            </a:r>
            <a:r>
              <a:rPr lang="ru-RU" sz="14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Нсанзимана</a:t>
            </a:r>
            <a:r>
              <a:rPr lang="ru-RU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обсудили существующие глобальные угрозы биологической безопасности и отметили, что повышение готовности к реагированию на них требует не только системной работы на национальном уровне, но и международного взаимодействия, основанного на принципах прозрачности и открытости и нацеленного на повышение собственного потенциала стран по профилактике и борьбе с 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эпидемиями.</a:t>
            </a:r>
          </a:p>
          <a:p>
            <a:pPr marL="0" indent="0">
              <a:buNone/>
            </a:pPr>
            <a:r>
              <a:rPr lang="ru-RU" sz="1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Роспотребнадзор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и Минздрав </a:t>
            </a:r>
            <a:r>
              <a:rPr lang="ru-RU" sz="1400" b="1" i="1" dirty="0">
                <a:solidFill>
                  <a:srgbClr val="9A4E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Руанды</a:t>
            </a:r>
            <a:r>
              <a:rPr lang="ru-RU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подписали Меморандум о сотрудничестве в области обеспечения санитарно-эпидемиологического благополучия, который стал первым документом такого рода в истории взаимоотношения двух стран.</a:t>
            </a:r>
            <a:endParaRPr lang="ru-RU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0" y="1732084"/>
            <a:ext cx="5978770" cy="4484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2046096" y="3086775"/>
            <a:ext cx="5723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НОВСТИ « С ПОЛЯ»</a:t>
            </a:r>
            <a:endParaRPr lang="en-US" sz="44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0124" y="1732084"/>
            <a:ext cx="5969876" cy="4484078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7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1231" y="284276"/>
            <a:ext cx="10292860" cy="1147152"/>
          </a:xfrm>
        </p:spPr>
        <p:txBody>
          <a:bodyPr>
            <a:noAutofit/>
          </a:bodyPr>
          <a:lstStyle/>
          <a:p>
            <a:r>
              <a:rPr lang="ru-RU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Роспотребнадзор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 помог </a:t>
            </a:r>
            <a:r>
              <a:rPr lang="ru-RU" sz="2800" b="1" dirty="0">
                <a:solidFill>
                  <a:srgbClr val="C7A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Бурунди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 в создании современной лаборатории для диагностики опасных инфекций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89630" y="1849315"/>
            <a:ext cx="4044461" cy="4484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14 февраля </a:t>
            </a:r>
            <a:r>
              <a:rPr lang="ru-RU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глава </a:t>
            </a:r>
            <a:r>
              <a:rPr lang="ru-RU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Роспотребнадзора</a:t>
            </a:r>
            <a:r>
              <a:rPr lang="ru-RU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Анна Попова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Министр здравоохранения и борьбы со СПИДом </a:t>
            </a:r>
            <a:r>
              <a:rPr lang="ru-RU" sz="1600" b="1" i="1" u="sng" dirty="0" err="1">
                <a:solidFill>
                  <a:srgbClr val="C7A7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Р.Бурунди</a:t>
            </a:r>
            <a:r>
              <a:rPr lang="ru-RU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Сильви</a:t>
            </a:r>
            <a:r>
              <a:rPr lang="ru-RU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Нзеймана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 открыли новую лабораторию, которая оснащена современным и высокотехнологичным оборудованием российского </a:t>
            </a:r>
            <a:r>
              <a:rPr lang="ru-RU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производства.</a:t>
            </a:r>
          </a:p>
          <a:p>
            <a:pPr marL="0" indent="0">
              <a:buNone/>
            </a:pPr>
            <a:r>
              <a:rPr lang="ru-RU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встрече также обсуждались вопросы двустороннего сотрудничества в области обеспечения санитарно-эпидемиологического благополучия населения и биобезопасности: поставки диагностических средств, вопросы борьбы с особо опасными инфекциями, подготовки кадров</a:t>
            </a:r>
            <a:r>
              <a:rPr lang="ru-RU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0" y="1732084"/>
            <a:ext cx="5978770" cy="4484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2046096" y="3086775"/>
            <a:ext cx="5723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НОВСТИ « С ПОЛЯ»</a:t>
            </a:r>
            <a:endParaRPr lang="en-US" sz="44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615" y="1732084"/>
            <a:ext cx="5980386" cy="4482382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98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1231" y="284276"/>
            <a:ext cx="10292860" cy="1147152"/>
          </a:xfrm>
        </p:spPr>
        <p:txBody>
          <a:bodyPr>
            <a:noAutofit/>
          </a:bodyPr>
          <a:lstStyle/>
          <a:p>
            <a:r>
              <a:rPr lang="ru-RU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Роспотребнадзор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и Минздрав </a:t>
            </a:r>
            <a:r>
              <a:rPr lang="ru-RU" sz="2800" b="1" dirty="0">
                <a:solidFill>
                  <a:srgbClr val="0F5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Уганды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 договорились о совместной работе по обеспечению эпидемиологической безопасности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89630" y="1873165"/>
            <a:ext cx="4044461" cy="46013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В ходе встречи делегация 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Роспотребнадзора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 и представители Министерства здравоохранения </a:t>
            </a:r>
            <a:r>
              <a:rPr lang="ru-RU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Уганды обсудили 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сотрудничество в борьбе с особо опасными инфекциями в Восточной Африке в целом, включая такие опасные болезни как лихорадка </a:t>
            </a:r>
            <a:r>
              <a:rPr lang="ru-RU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Эбола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, Крым-Конго геморрагическая лихорадка, сибирская язва</a:t>
            </a:r>
            <a:r>
              <a:rPr lang="ru-RU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b="1" i="1" dirty="0">
                <a:solidFill>
                  <a:srgbClr val="0F53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Угандийская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 сторона заинтересована в использовании опыта РФ в обеспечении национальной биологической безопасности, развитии лабораторной инфраструктуры, проведении научных исследований.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230" y="1732084"/>
            <a:ext cx="5978770" cy="4484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2046096" y="3086775"/>
            <a:ext cx="5723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НОВСТИ « С ПОЛЯ»</a:t>
            </a:r>
            <a:endParaRPr lang="en-US" sz="44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010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664485"/>
              </p:ext>
            </p:extLst>
          </p:nvPr>
        </p:nvGraphicFramePr>
        <p:xfrm>
          <a:off x="1785259" y="595871"/>
          <a:ext cx="10091054" cy="4977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6261"/>
                <a:gridCol w="1986437"/>
                <a:gridCol w="925671"/>
                <a:gridCol w="925671"/>
                <a:gridCol w="925671"/>
                <a:gridCol w="918556"/>
                <a:gridCol w="932787"/>
              </a:tblGrid>
              <a:tr h="598168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Наименование</a:t>
                      </a:r>
                      <a:r>
                        <a:rPr lang="ru-RU" sz="1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государственной услуги</a:t>
                      </a:r>
                      <a:r>
                        <a:rPr lang="en-US" sz="1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ru-RU" sz="1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работы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Профиль и вид работы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  <a:endParaRPr lang="ru-RU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  <a:endParaRPr lang="ru-RU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  <a:endParaRPr lang="ru-RU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endParaRPr lang="ru-RU" sz="12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 (план)</a:t>
                      </a:r>
                      <a:endParaRPr lang="ru-RU" sz="1200" b="1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</a:tr>
              <a:tr h="1773142">
                <a:tc rowSpan="2"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Первичная медико-санитарная помощь, не включенная в базовую программу обязательного медицинского страхования</a:t>
                      </a:r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Первичная медико-санитарная помощь, в части диагностики и лечения.</a:t>
                      </a:r>
                      <a:r>
                        <a:rPr lang="ru-RU" sz="1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ru-RU" sz="1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ru-RU" sz="1000" baseline="0" dirty="0" smtClean="0">
                          <a:solidFill>
                            <a:srgbClr val="9A4E3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</a:t>
                      </a:r>
                      <a:r>
                        <a:rPr lang="ru-RU" sz="1000" dirty="0" smtClean="0">
                          <a:solidFill>
                            <a:srgbClr val="9A4E3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нфекционные болезни (за исключением ВИЧ-инфекции)</a:t>
                      </a:r>
                      <a:endParaRPr lang="ru-RU" sz="1000" b="1" dirty="0">
                        <a:solidFill>
                          <a:srgbClr val="9A4E3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2535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2100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2200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68158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Первичная медико-санитарная помощь, в части диагностики и лечения. </a:t>
                      </a:r>
                      <a:b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ru-RU" sz="1000" dirty="0" err="1" smtClean="0">
                          <a:solidFill>
                            <a:srgbClr val="9A4E3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Вич</a:t>
                      </a:r>
                      <a:r>
                        <a:rPr lang="ru-RU" sz="1000" dirty="0" smtClean="0">
                          <a:solidFill>
                            <a:srgbClr val="9A4E3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-инфекция</a:t>
                      </a:r>
                      <a:endParaRPr lang="ru-RU" sz="1000" b="1" dirty="0">
                        <a:solidFill>
                          <a:srgbClr val="9A4E3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6642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7085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6672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6333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6631</a:t>
                      </a:r>
                    </a:p>
                    <a:p>
                      <a:pPr algn="ctr"/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(+298)</a:t>
                      </a:r>
                      <a:endParaRPr lang="ru-RU" sz="10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538147">
                <a:tc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Проведение санитарно-эпидемиологических экспертиз, расследований, обследований, исследований, испытаний и иных видов оценок соблюдения санитарно-эпидемиологических и гигиенических требований</a:t>
                      </a:r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Проведение санитарно-эпидемиологических обследований</a:t>
                      </a:r>
                    </a:p>
                    <a:p>
                      <a:r>
                        <a:rPr lang="ru-RU" sz="1000" dirty="0" smtClean="0">
                          <a:solidFill>
                            <a:srgbClr val="9A4E3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 smtClean="0">
                          <a:solidFill>
                            <a:srgbClr val="9A4E3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SARS-CoV-2</a:t>
                      </a:r>
                      <a:r>
                        <a:rPr lang="ru-RU" sz="1000" dirty="0" smtClean="0">
                          <a:solidFill>
                            <a:srgbClr val="9A4E3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18000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12600</a:t>
                      </a:r>
                      <a:endParaRPr lang="ru-RU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6300</a:t>
                      </a:r>
                    </a:p>
                    <a:p>
                      <a:pPr algn="ctr"/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(-6300)</a:t>
                      </a:r>
                      <a:endParaRPr lang="ru-RU" sz="10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 rot="16200000">
            <a:off x="-1948125" y="3150735"/>
            <a:ext cx="572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МЕДИЦИНСКАЯ ДЕЯТЕЛЬНОСТЬ</a:t>
            </a:r>
            <a:endParaRPr lang="en-US" sz="24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43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1785257" y="367798"/>
            <a:ext cx="10080171" cy="332655"/>
          </a:xfrm>
        </p:spPr>
        <p:txBody>
          <a:bodyPr>
            <a:normAutofit fontScale="90000"/>
          </a:bodyPr>
          <a:lstStyle/>
          <a:p>
            <a:pPr algn="ctr"/>
            <a:r>
              <a:rPr lang="ru-RU" alt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Патенты, заявки на патенты, свидетельства ЭВМ за 2022 год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202451"/>
              </p:ext>
            </p:extLst>
          </p:nvPr>
        </p:nvGraphicFramePr>
        <p:xfrm>
          <a:off x="1790598" y="784497"/>
          <a:ext cx="10074831" cy="57237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6463"/>
                <a:gridCol w="1708052"/>
                <a:gridCol w="4872254"/>
                <a:gridCol w="3138062"/>
              </a:tblGrid>
              <a:tr h="5259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п/п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Вид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Наименование РИД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Выходные данные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solidFill>
                      <a:srgbClr val="0A375C"/>
                    </a:solidFill>
                  </a:tcPr>
                </a:tc>
              </a:tr>
              <a:tr h="742546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u="none" strike="noStrike" dirty="0" smtClean="0">
                          <a:solidFill>
                            <a:srgbClr val="0F538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Промышленный образец</a:t>
                      </a:r>
                      <a:endParaRPr lang="ru-RU" sz="1000" b="1" i="0" u="none" strike="noStrike" dirty="0" smtClean="0">
                        <a:solidFill>
                          <a:srgbClr val="0F538B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87313" indent="0" algn="ctr" fontAlgn="ctr">
                        <a:tabLst/>
                      </a:pPr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Схема отбора проб смывов с объектов внешней среды для одновременной оценки вирусно-бактериальной контаминации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87313" indent="0" algn="ctr" fontAlgn="ctr">
                        <a:tabLst>
                          <a:tab pos="174625" algn="l"/>
                        </a:tabLst>
                      </a:pPr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Патент № 132971 от 5.09.2022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</a:tr>
              <a:tr h="742546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u="none" strike="noStrike" dirty="0" smtClean="0">
                          <a:solidFill>
                            <a:srgbClr val="0F538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Промышленный образец</a:t>
                      </a:r>
                      <a:endParaRPr lang="ru-RU" sz="1000" b="1" i="0" u="none" strike="noStrike" dirty="0" smtClean="0">
                        <a:solidFill>
                          <a:srgbClr val="0F538B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87313" indent="0" algn="ctr" fontAlgn="ctr"/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Схема «Система оценки рисков развития послеродового эндометрита в учреждениях родовспоможения»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Патент № 130927 от 22.04.2022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</a:tr>
              <a:tr h="959122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 smtClean="0">
                          <a:solidFill>
                            <a:srgbClr val="0F538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Промышленный</a:t>
                      </a:r>
                      <a:r>
                        <a:rPr lang="ru-RU" sz="1000" b="1" i="0" u="none" strike="noStrike" baseline="0" dirty="0" smtClean="0">
                          <a:solidFill>
                            <a:srgbClr val="0F538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b="1" i="0" u="none" strike="noStrike" dirty="0" smtClean="0">
                          <a:solidFill>
                            <a:srgbClr val="0F538B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образец</a:t>
                      </a:r>
                      <a:endParaRPr lang="ru-RU" sz="1000" b="1" i="0" u="none" strike="noStrike" dirty="0">
                        <a:solidFill>
                          <a:srgbClr val="0F538B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87313" indent="0" algn="ctr" fontAlgn="ctr"/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Комплект схем «Автоматизация процессов оценки многофакторного риска развития гнойно-септических инфекций у родильниц в учреждениях родовспоможения»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Патент № </a:t>
                      </a:r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130928 от 22.04.2022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</a:tr>
              <a:tr h="525970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u="none" strike="noStrike" dirty="0" smtClean="0">
                          <a:solidFill>
                            <a:srgbClr val="C7A73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Программа</a:t>
                      </a:r>
                      <a:r>
                        <a:rPr lang="ru-RU" sz="1000" b="1" u="none" strike="noStrike" baseline="0" dirty="0" smtClean="0">
                          <a:solidFill>
                            <a:srgbClr val="C7A73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b="1" u="none" strike="noStrike" dirty="0" smtClean="0">
                          <a:solidFill>
                            <a:srgbClr val="C7A73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для</a:t>
                      </a:r>
                      <a:r>
                        <a:rPr lang="ru-RU" sz="1000" b="1" u="none" strike="noStrike" baseline="0" dirty="0" smtClean="0">
                          <a:solidFill>
                            <a:srgbClr val="C7A73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b="1" u="none" strike="noStrike" dirty="0" smtClean="0">
                          <a:solidFill>
                            <a:srgbClr val="C7A738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ЭВМ</a:t>
                      </a:r>
                      <a:endParaRPr lang="ru-RU" sz="1000" b="1" i="0" u="none" strike="noStrike" dirty="0">
                        <a:solidFill>
                          <a:srgbClr val="C7A738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87313" indent="0" algn="ctr" fontAlgn="ctr"/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Система контроля и анализа инфекций, связанных с оказанием медицинской помощи (СКАН-ИСМП)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Свидетельство о государственной регистрации № 2022668661</a:t>
                      </a:r>
                      <a:endParaRPr lang="ru-RU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</a:tr>
              <a:tr h="742546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 smtClean="0">
                          <a:solidFill>
                            <a:srgbClr val="9A4E3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Изобретение</a:t>
                      </a:r>
                      <a:endParaRPr lang="ru-RU" sz="1000" b="1" i="0" u="none" strike="noStrike" dirty="0">
                        <a:solidFill>
                          <a:srgbClr val="9A4E3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87313" indent="0" algn="ctr" fontAlgn="ctr"/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Способ выделения рибонуклеиновой кислоты вируса из спинномозговой жидкости для молекулярно-биологических исследований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Заявка</a:t>
                      </a:r>
                      <a:r>
                        <a:rPr lang="ru-RU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№ 2022130421 от 23.11.2022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</a:tr>
              <a:tr h="959122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1" i="0" u="none" strike="noStrike" dirty="0" smtClean="0">
                          <a:solidFill>
                            <a:srgbClr val="9A4E3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Изобретение</a:t>
                      </a:r>
                      <a:endParaRPr lang="ru-RU" sz="1000" b="1" i="0" u="none" strike="noStrike" dirty="0">
                        <a:solidFill>
                          <a:srgbClr val="9A4E3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87313" indent="0" algn="ctr" fontAlgn="ctr"/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Набор </a:t>
                      </a:r>
                      <a:r>
                        <a:rPr lang="ru-RU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олигонуклеотидных</a:t>
                      </a:r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праймеров</a:t>
                      </a:r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 флуоресцентно меченого зонда в формате </a:t>
                      </a:r>
                      <a:r>
                        <a:rPr lang="ru-RU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TaqMan</a:t>
                      </a:r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для выявления вирусов рода </a:t>
                      </a:r>
                      <a:r>
                        <a:rPr lang="ru-RU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Flavivirus</a:t>
                      </a:r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методом ПЦР в режиме реального времени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Заявка № 2022130607 от 23.11.2022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</a:tr>
              <a:tr h="52597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i="0" u="none" strike="noStrike" dirty="0" smtClean="0">
                          <a:solidFill>
                            <a:srgbClr val="9A4E3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Изобретение</a:t>
                      </a:r>
                    </a:p>
                    <a:p>
                      <a:pPr algn="ctr" fontAlgn="ctr"/>
                      <a:endParaRPr lang="ru-RU" sz="1000" b="1" i="0" u="none" strike="noStrike" dirty="0">
                        <a:solidFill>
                          <a:srgbClr val="9A4E3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87313" indent="0" algn="ctr" fontAlgn="ctr"/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Способ повышения чувствительности клеточных культур к вирусам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Заявка № 2022130606 от 23.11.2022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 rot="16200000">
            <a:off x="-1980782" y="3103635"/>
            <a:ext cx="57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НАУЧНАЯ ДЕЯТЕЛЬНОСТЬ</a:t>
            </a:r>
            <a:endParaRPr lang="en-US" sz="32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9031E3-E40A-4F24-B37D-E236589C5804}" type="slidenum">
              <a:rPr lang="ru-RU" altLang="ru-RU" smtClean="0"/>
              <a:pPr>
                <a:defRPr/>
              </a:pPr>
              <a:t>19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087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sz="half" idx="1"/>
          </p:nvPr>
        </p:nvSpPr>
        <p:spPr>
          <a:xfrm>
            <a:off x="2473569" y="285823"/>
            <a:ext cx="6908409" cy="26590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 smtClean="0">
                <a:solidFill>
                  <a:srgbClr val="0A375C"/>
                </a:solidFill>
              </a:rPr>
              <a:t>Михаил Алексеевич Мартынов</a:t>
            </a:r>
            <a:endParaRPr lang="en-US" dirty="0" smtClean="0">
              <a:solidFill>
                <a:srgbClr val="C89E19"/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C89E19"/>
                </a:solidFill>
              </a:rPr>
              <a:t>Врач </a:t>
            </a:r>
            <a:r>
              <a:rPr lang="ru-RU" dirty="0">
                <a:solidFill>
                  <a:srgbClr val="C89E19"/>
                </a:solidFill>
              </a:rPr>
              <a:t>КЛД </a:t>
            </a:r>
            <a:r>
              <a:rPr lang="ru-RU" dirty="0" smtClean="0">
                <a:solidFill>
                  <a:srgbClr val="C89E19"/>
                </a:solidFill>
              </a:rPr>
              <a:t/>
            </a:r>
            <a:br>
              <a:rPr lang="ru-RU" dirty="0" smtClean="0">
                <a:solidFill>
                  <a:srgbClr val="C89E19"/>
                </a:solidFill>
              </a:rPr>
            </a:br>
            <a:r>
              <a:rPr lang="ru-RU" dirty="0" smtClean="0">
                <a:solidFill>
                  <a:srgbClr val="C89E19"/>
                </a:solidFill>
              </a:rPr>
              <a:t>Уральского </a:t>
            </a:r>
            <a:r>
              <a:rPr lang="ru-RU" dirty="0">
                <a:solidFill>
                  <a:srgbClr val="C89E19"/>
                </a:solidFill>
              </a:rPr>
              <a:t>окружного </a:t>
            </a:r>
            <a:r>
              <a:rPr lang="ru-RU" dirty="0" smtClean="0">
                <a:solidFill>
                  <a:srgbClr val="C89E19"/>
                </a:solidFill>
              </a:rPr>
              <a:t>центра по </a:t>
            </a:r>
            <a:r>
              <a:rPr lang="ru-RU" dirty="0">
                <a:solidFill>
                  <a:srgbClr val="C89E19"/>
                </a:solidFill>
              </a:rPr>
              <a:t>профилактике и борьбе со СПИД</a:t>
            </a:r>
          </a:p>
          <a:p>
            <a:pPr marL="0" indent="0">
              <a:buNone/>
            </a:pPr>
            <a:r>
              <a:rPr lang="ru-RU" u="sng" dirty="0" smtClean="0"/>
              <a:t>Рабочие задачи:</a:t>
            </a:r>
            <a:endParaRPr lang="en-US" u="sng" dirty="0" smtClean="0"/>
          </a:p>
          <a:p>
            <a:r>
              <a:rPr lang="ru-RU" dirty="0" smtClean="0"/>
              <a:t>Разработка тест-систем для секвенирования региона </a:t>
            </a:r>
            <a:r>
              <a:rPr lang="en-US" dirty="0" smtClean="0"/>
              <a:t>pol </a:t>
            </a:r>
            <a:r>
              <a:rPr lang="ru-RU" dirty="0" smtClean="0"/>
              <a:t>и </a:t>
            </a:r>
            <a:r>
              <a:rPr lang="en-US" dirty="0" err="1" smtClean="0"/>
              <a:t>env</a:t>
            </a:r>
            <a:r>
              <a:rPr lang="en-US" dirty="0" smtClean="0"/>
              <a:t> </a:t>
            </a:r>
            <a:r>
              <a:rPr lang="ru-RU" dirty="0" smtClean="0"/>
              <a:t>ВИЧ, обнаружения </a:t>
            </a:r>
            <a:r>
              <a:rPr lang="en-US" dirty="0" smtClean="0"/>
              <a:t>CCR5del32 </a:t>
            </a:r>
            <a:r>
              <a:rPr lang="ru-RU" dirty="0" smtClean="0"/>
              <a:t>в</a:t>
            </a:r>
            <a:r>
              <a:rPr lang="en-US" dirty="0" smtClean="0"/>
              <a:t> RT</a:t>
            </a:r>
            <a:r>
              <a:rPr lang="ru-RU" dirty="0" smtClean="0"/>
              <a:t>-</a:t>
            </a:r>
            <a:r>
              <a:rPr lang="en-US" dirty="0" smtClean="0"/>
              <a:t>PCR</a:t>
            </a:r>
            <a:endParaRPr lang="ru-RU" dirty="0" smtClean="0"/>
          </a:p>
          <a:p>
            <a:r>
              <a:rPr lang="ru-RU" dirty="0"/>
              <a:t>Проведение </a:t>
            </a:r>
            <a:r>
              <a:rPr lang="ru-RU" dirty="0" smtClean="0"/>
              <a:t>исследований КЛД </a:t>
            </a:r>
            <a:r>
              <a:rPr lang="en-US" dirty="0" smtClean="0"/>
              <a:t>(COVID-19, </a:t>
            </a:r>
            <a:r>
              <a:rPr lang="ru-RU" dirty="0" smtClean="0"/>
              <a:t>ВИЧ, гепатиты)</a:t>
            </a:r>
          </a:p>
          <a:p>
            <a:r>
              <a:rPr lang="ru-RU" dirty="0" smtClean="0"/>
              <a:t>Написание научных статей (не менее 3 в год)</a:t>
            </a:r>
          </a:p>
          <a:p>
            <a:r>
              <a:rPr lang="ru-RU" dirty="0" smtClean="0"/>
              <a:t>Подача заявок на патент (не менее 1 в год)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half" idx="2"/>
          </p:nvPr>
        </p:nvSpPr>
        <p:spPr>
          <a:xfrm>
            <a:off x="2473569" y="3378926"/>
            <a:ext cx="6896685" cy="286051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 smtClean="0">
                <a:solidFill>
                  <a:srgbClr val="C84B19"/>
                </a:solidFill>
              </a:rPr>
              <a:t>Анна Александровна Климова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C89E19"/>
                </a:solidFill>
              </a:rPr>
              <a:t>Врач </a:t>
            </a:r>
            <a:r>
              <a:rPr lang="ru-RU" dirty="0">
                <a:solidFill>
                  <a:srgbClr val="C89E19"/>
                </a:solidFill>
              </a:rPr>
              <a:t>КЛД</a:t>
            </a:r>
            <a:br>
              <a:rPr lang="ru-RU" dirty="0">
                <a:solidFill>
                  <a:srgbClr val="C89E19"/>
                </a:solidFill>
              </a:rPr>
            </a:br>
            <a:r>
              <a:rPr lang="ru-RU" dirty="0">
                <a:solidFill>
                  <a:srgbClr val="C89E19"/>
                </a:solidFill>
              </a:rPr>
              <a:t>Уральского окружного центра по профилактике и борьбе со </a:t>
            </a:r>
            <a:r>
              <a:rPr lang="ru-RU" dirty="0" smtClean="0">
                <a:solidFill>
                  <a:srgbClr val="C89E19"/>
                </a:solidFill>
              </a:rPr>
              <a:t>СПИД</a:t>
            </a:r>
          </a:p>
          <a:p>
            <a:pPr marL="0" indent="0">
              <a:buNone/>
            </a:pPr>
            <a:r>
              <a:rPr lang="ru-RU" u="sng" dirty="0" smtClean="0"/>
              <a:t>Рабочие задачи:</a:t>
            </a:r>
          </a:p>
          <a:p>
            <a:r>
              <a:rPr lang="ru-RU" dirty="0" smtClean="0"/>
              <a:t>Биоинформационная обработка результатов </a:t>
            </a:r>
            <a:r>
              <a:rPr lang="ru-RU" dirty="0" err="1" smtClean="0"/>
              <a:t>секвенирования</a:t>
            </a:r>
            <a:r>
              <a:rPr lang="ru-RU" dirty="0" smtClean="0"/>
              <a:t> генома ВИЧ</a:t>
            </a:r>
          </a:p>
          <a:p>
            <a:r>
              <a:rPr lang="ru-RU" dirty="0" smtClean="0"/>
              <a:t>Участие в создании компьютерных программ постобработки лабораторных данных </a:t>
            </a:r>
          </a:p>
          <a:p>
            <a:r>
              <a:rPr lang="ru-RU" dirty="0"/>
              <a:t>Проведение исследований </a:t>
            </a:r>
            <a:r>
              <a:rPr lang="ru-RU" dirty="0" smtClean="0"/>
              <a:t>КЛД </a:t>
            </a:r>
            <a:r>
              <a:rPr lang="en-US" dirty="0"/>
              <a:t>(COVID-19, </a:t>
            </a:r>
            <a:r>
              <a:rPr lang="ru-RU" dirty="0"/>
              <a:t>ВИЧ, гепатиты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 smtClean="0"/>
              <a:t>Написание </a:t>
            </a:r>
            <a:r>
              <a:rPr lang="ru-RU" dirty="0"/>
              <a:t>научных </a:t>
            </a:r>
            <a:r>
              <a:rPr lang="ru-RU" dirty="0" smtClean="0"/>
              <a:t>статей (не менее 3 в год)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1886640" y="3264429"/>
            <a:ext cx="5395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ПРЕДСТАВИМСЯ</a:t>
            </a:r>
            <a:endParaRPr lang="ru-RU" sz="44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5" b="33286"/>
          <a:stretch/>
        </p:blipFill>
        <p:spPr>
          <a:xfrm>
            <a:off x="9442607" y="3378927"/>
            <a:ext cx="2467453" cy="309575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5" b="35385"/>
          <a:stretch/>
        </p:blipFill>
        <p:spPr>
          <a:xfrm>
            <a:off x="9442607" y="285823"/>
            <a:ext cx="2467453" cy="3093103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785257" y="367798"/>
            <a:ext cx="10069286" cy="332655"/>
          </a:xfrm>
        </p:spPr>
        <p:txBody>
          <a:bodyPr>
            <a:normAutofit fontScale="90000"/>
          </a:bodyPr>
          <a:lstStyle/>
          <a:p>
            <a:pPr algn="ctr"/>
            <a:r>
              <a:rPr lang="ru-RU" alt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Заявки на конкурс на гранты РНФ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729289" y="127703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>
                <a:latin typeface="Arial" pitchFamily="34" charset="0"/>
                <a:cs typeface="Arial" pitchFamily="34" charset="0"/>
              </a:rPr>
              <a:t/>
            </a:r>
            <a:br>
              <a:rPr lang="ru-RU">
                <a:latin typeface="Arial" pitchFamily="34" charset="0"/>
                <a:cs typeface="Arial" pitchFamily="34" charset="0"/>
              </a:rPr>
            </a:b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729289" y="1277036"/>
            <a:ext cx="61252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Конкурс «Проведение фундаментальных научных исследований и поисковых научных исследований отдельными научными группами» (</a:t>
            </a:r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федеральный конкурс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dirty="0" smtClean="0">
                <a:solidFill>
                  <a:srgbClr val="9A4E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- 1 заявка (ЭКСПЕРТИЗА):</a:t>
            </a:r>
          </a:p>
          <a:p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Влияние цитокинов на структуру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теломер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клеток лейкоцитарной фракции крови при вирусных инфекциях (</a:t>
            </a:r>
            <a:r>
              <a:rPr lang="ru-RU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Зурочка</a:t>
            </a:r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 А.В., Добрынина М.А., Питерский М.В.)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980782" y="3103635"/>
            <a:ext cx="57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НАУЧНАЯ ДЕЯТЕЛЬНОСТЬ</a:t>
            </a:r>
            <a:endParaRPr lang="en-US" sz="32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6" y="824954"/>
            <a:ext cx="3834603" cy="5432965"/>
          </a:xfrm>
          <a:prstGeom prst="rect">
            <a:avLst/>
          </a:prstGeom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9031E3-E40A-4F24-B37D-E236589C5804}" type="slidenum">
              <a:rPr lang="ru-RU" altLang="ru-RU" smtClean="0"/>
              <a:pPr>
                <a:defRPr/>
              </a:pPr>
              <a:t>20</a:t>
            </a:fld>
            <a:endParaRPr lang="ru-RU" alt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4724400" y="5921829"/>
            <a:ext cx="895459" cy="336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3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39"/>
          <p:cNvSpPr>
            <a:spLocks noGrp="1" noChangeArrowheads="1"/>
          </p:cNvSpPr>
          <p:nvPr>
            <p:ph type="title"/>
          </p:nvPr>
        </p:nvSpPr>
        <p:spPr>
          <a:xfrm>
            <a:off x="1788659" y="317432"/>
            <a:ext cx="10054998" cy="4333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Публикационная активность Института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789079021"/>
              </p:ext>
            </p:extLst>
          </p:nvPr>
        </p:nvGraphicFramePr>
        <p:xfrm>
          <a:off x="1788659" y="778878"/>
          <a:ext cx="10087656" cy="5479039"/>
        </p:xfrm>
        <a:graphic>
          <a:graphicData uri="http://schemas.openxmlformats.org/drawingml/2006/table">
            <a:tbl>
              <a:tblPr/>
              <a:tblGrid>
                <a:gridCol w="4973837"/>
                <a:gridCol w="1330859"/>
                <a:gridCol w="1345001"/>
                <a:gridCol w="2437959"/>
              </a:tblGrid>
              <a:tr h="3236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EDE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Годы: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EDE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2020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3EDE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2021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3EDE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2022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A375C"/>
                    </a:solidFill>
                  </a:tcPr>
                </a:tc>
              </a:tr>
              <a:tr h="92886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Общее число публикаций организации (статей), индексируемых в российских и международных системах научного цитирования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L="91456" marR="91456" marT="45704" marB="4570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28</a:t>
                      </a:r>
                    </a:p>
                  </a:txBody>
                  <a:tcPr marL="91456" marR="91456" marT="45704" marB="4570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33 (+5)</a:t>
                      </a:r>
                    </a:p>
                  </a:txBody>
                  <a:tcPr marL="91456" marR="91456" marT="45704" marB="4570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</a:tr>
              <a:tr h="3236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Web</a:t>
                      </a: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alt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of</a:t>
                      </a: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alt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Science</a:t>
                      </a:r>
                      <a:endParaRPr kumimoji="0" lang="ru-RU" alt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A375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 (+1)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36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Scopus</a:t>
                      </a:r>
                      <a:endParaRPr kumimoji="0" lang="ru-RU" alt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A375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9</a:t>
                      </a:r>
                      <a:endParaRPr kumimoji="0" lang="ru-RU" altLang="ru-RU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 (+11) </a:t>
                      </a:r>
                      <a:r>
                        <a:rPr kumimoji="0" lang="en-US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/</a:t>
                      </a: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1 проект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36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РИНЦ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15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 (-7)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363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Тезисы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37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58 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56 (-2)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363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в </a:t>
                      </a:r>
                      <a:r>
                        <a:rPr kumimoji="0" lang="ru-RU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т.ч</a:t>
                      </a:r>
                      <a:r>
                        <a:rPr kumimoji="0" lang="ru-RU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. тезисы в приложениях к журналам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endParaRPr kumimoji="0" lang="ru-RU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kumimoji="0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6</a:t>
                      </a:r>
                      <a:endParaRPr kumimoji="0" lang="ru-RU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 </a:t>
                      </a:r>
                      <a:endParaRPr kumimoji="0" lang="ru-RU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2886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Совокупная цитируемость публикаций организации, индексируемых в российских и международных системах научного цитирования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94</a:t>
                      </a:r>
                    </a:p>
                  </a:txBody>
                  <a:tcPr marL="91456" marR="91456" marT="45704" marB="4570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118</a:t>
                      </a:r>
                    </a:p>
                  </a:txBody>
                  <a:tcPr marL="91456" marR="91456" marT="45704" marB="4570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Symbol" panose="05050102010706020507" pitchFamily="18" charset="2"/>
                        </a:rPr>
                        <a:t>235</a:t>
                      </a:r>
                      <a:endParaRPr kumimoji="0" lang="ru-RU" altLang="ru-R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6" marR="91456" marT="45704" marB="45704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</a:tr>
              <a:tr h="3236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Web</a:t>
                      </a: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alt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of</a:t>
                      </a: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alt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Science</a:t>
                      </a:r>
                      <a:endParaRPr kumimoji="0" lang="ru-RU" alt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A375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36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доступ закрыт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75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Scopus</a:t>
                      </a:r>
                      <a:endParaRPr kumimoji="0" lang="ru-RU" alt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A375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33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36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63 (+27)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36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РИНЦ (ядро)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39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46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172 (+126)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464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Совокупный </a:t>
                      </a:r>
                      <a:r>
                        <a:rPr kumimoji="0" lang="ru-RU" altLang="ru-RU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импакт</a:t>
                      </a: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A375C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-фактор журналов, в которых опубликованы статьи организации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6,823 </a:t>
                      </a:r>
                      <a:endParaRPr kumimoji="0" lang="en-US" altLang="ru-R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7,194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31,577 </a:t>
                      </a:r>
                    </a:p>
                  </a:txBody>
                  <a:tcPr marL="91456" marR="91456" marT="45704" marB="4570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FE2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16200000">
            <a:off x="-1980782" y="3103635"/>
            <a:ext cx="57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НАУЧНАЯ ДЕЯТЕЛЬНОСТЬ</a:t>
            </a:r>
            <a:endParaRPr lang="en-US" sz="32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9031E3-E40A-4F24-B37D-E236589C5804}" type="slidenum">
              <a:rPr lang="ru-RU" altLang="ru-RU" smtClean="0"/>
              <a:pPr>
                <a:defRPr/>
              </a:pPr>
              <a:t>21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344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8901" y="267063"/>
            <a:ext cx="10064756" cy="534126"/>
          </a:xfrm>
        </p:spPr>
        <p:txBody>
          <a:bodyPr>
            <a:normAutofit/>
          </a:bodyPr>
          <a:lstStyle/>
          <a:p>
            <a:pPr algn="ctr"/>
            <a:r>
              <a:rPr lang="ru-RU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Участие сотрудников в научных мероприятиях в 2022 г.</a:t>
            </a:r>
            <a:endParaRPr lang="ru-RU" sz="1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Объект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8227291"/>
              </p:ext>
            </p:extLst>
          </p:nvPr>
        </p:nvGraphicFramePr>
        <p:xfrm>
          <a:off x="588725" y="801189"/>
          <a:ext cx="8141617" cy="5915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7217230" y="4349704"/>
            <a:ext cx="4626427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ru-RU" alt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Представлен 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41 доклад (2021 г. – 41) </a:t>
            </a:r>
            <a:endParaRPr lang="ru-RU" alt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ru-RU" alt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Опубликовано 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56 тезисов (2021 г. – </a:t>
            </a:r>
            <a:r>
              <a:rPr lang="ru-RU" alt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58)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ru-RU" alt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Получено 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6 призовых мест за доклады (2021 г. – 2)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980782" y="3103635"/>
            <a:ext cx="57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НАУЧНАЯ ДЕЯТЕЛЬНОСТЬ</a:t>
            </a:r>
            <a:endParaRPr lang="en-US" sz="32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04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63487" y="288857"/>
            <a:ext cx="1008017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Arial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kumimoji="0" lang="ru-RU" altLang="ru-RU" sz="1800" b="1" dirty="0">
                <a:solidFill>
                  <a:srgbClr val="0A37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Подготовка научных кадров</a:t>
            </a:r>
          </a:p>
        </p:txBody>
      </p:sp>
      <p:graphicFrame>
        <p:nvGraphicFramePr>
          <p:cNvPr id="6" name="Group 17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75799528"/>
              </p:ext>
            </p:extLst>
          </p:nvPr>
        </p:nvGraphicFramePr>
        <p:xfrm>
          <a:off x="1773021" y="784980"/>
          <a:ext cx="10070638" cy="2012648"/>
        </p:xfrm>
        <a:graphic>
          <a:graphicData uri="http://schemas.openxmlformats.org/drawingml/2006/table">
            <a:tbl>
              <a:tblPr/>
              <a:tblGrid>
                <a:gridCol w="31075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08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441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441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410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1234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Batang" pitchFamily="18" charset="-127"/>
                          <a:cs typeface="Arial" panose="020B0604020202020204" pitchFamily="34" charset="0"/>
                        </a:rPr>
                        <a:t>Годы: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A375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A375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1234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Количество обучающихся в аспирантуре</a:t>
                      </a:r>
                      <a:endParaRPr kumimoji="0" lang="ru-RU" alt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Batang" pitchFamily="18" charset="-127"/>
                        <a:cs typeface="Arial" panose="020B0604020202020204" pitchFamily="34" charset="0"/>
                      </a:endParaRP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1449" marR="91449"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1449" marR="91449"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1449" marR="91449" marT="45730" marB="457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BED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77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Защищено диссертаций: 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96838" indent="-96838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96838" marR="0" lvl="0" indent="-96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кандидатских</a:t>
                      </a:r>
                    </a:p>
                    <a:p>
                      <a:pPr marL="96838" marR="0" lvl="0" indent="-96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докторских 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BED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2412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Выполняется </a:t>
                      </a: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диссертаций</a:t>
                      </a: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ru-RU" alt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(согласно плану основных мероприятий)</a:t>
                      </a:r>
                      <a:r>
                        <a:rPr kumimoji="0" lang="ru-RU" altLang="ru-RU" sz="1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докторских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кандидатских</a:t>
                      </a:r>
                      <a:endParaRPr kumimoji="0" lang="ru-RU" alt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altLang="ru-RU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1449" marR="91449"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BED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56268"/>
              </p:ext>
            </p:extLst>
          </p:nvPr>
        </p:nvGraphicFramePr>
        <p:xfrm>
          <a:off x="1763487" y="3037114"/>
          <a:ext cx="10069284" cy="34616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5333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730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473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9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553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3082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244459">
                <a:tc>
                  <a:txBody>
                    <a:bodyPr/>
                    <a:lstStyle/>
                    <a:p>
                      <a:pPr marL="107950" algn="l">
                        <a:lnSpc>
                          <a:spcPts val="10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200" b="1" spc="25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п/п</a:t>
                      </a:r>
                      <a:endParaRPr lang="ru-RU" sz="1200" b="1" spc="35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l">
                        <a:lnSpc>
                          <a:spcPts val="151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1200" b="1" spc="25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Наименование диссертационной работы</a:t>
                      </a:r>
                      <a:endParaRPr lang="ru-RU" sz="1200" b="1" spc="35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l">
                        <a:lnSpc>
                          <a:spcPts val="151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1200" b="1" spc="25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Соискание степени </a:t>
                      </a:r>
                      <a:r>
                        <a:rPr lang="ru-RU" sz="1200" b="1" spc="25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доктора/</a:t>
                      </a:r>
                      <a:br>
                        <a:rPr lang="ru-RU" sz="1200" b="1" spc="25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ru-RU" sz="1200" b="1" spc="25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кандидата наук</a:t>
                      </a:r>
                      <a:endParaRPr lang="ru-RU" sz="1200" b="1" spc="35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l">
                        <a:lnSpc>
                          <a:spcPts val="105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ru-RU" sz="1200" b="1" spc="25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Специальность</a:t>
                      </a:r>
                      <a:endParaRPr lang="ru-RU" sz="1200" b="1" spc="35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l">
                        <a:lnSpc>
                          <a:spcPts val="149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1200" b="1" spc="25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Исполнители</a:t>
                      </a:r>
                      <a:endParaRPr lang="ru-RU" sz="1200" b="1" spc="35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l">
                        <a:lnSpc>
                          <a:spcPts val="151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ru-RU" sz="1200" b="1" spc="25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Срок защиты и дата утверждения</a:t>
                      </a:r>
                      <a:endParaRPr lang="ru-RU" sz="1200" b="1" spc="35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375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2395">
                <a:tc>
                  <a:txBody>
                    <a:bodyPr/>
                    <a:lstStyle/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b="1" dirty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000" b="1" dirty="0">
                        <a:solidFill>
                          <a:srgbClr val="0A375C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0">
                        <a:spcAft>
                          <a:spcPts val="0"/>
                        </a:spcAft>
                      </a:pPr>
                      <a:r>
                        <a:rPr lang="ru-RU" sz="1000" b="1" dirty="0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Микробиологические основы получения и использования комплексного бактериофага </a:t>
                      </a:r>
                      <a:r>
                        <a:rPr lang="ru-RU" sz="1000" b="1" i="1" dirty="0" err="1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Acinetobacter</a:t>
                      </a:r>
                      <a:r>
                        <a:rPr lang="ru-RU" sz="1000" b="1" i="1" dirty="0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b="1" i="1" dirty="0" err="1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baumannii</a:t>
                      </a:r>
                      <a:r>
                        <a:rPr lang="ru-RU" sz="1000" b="1" i="1" dirty="0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b="1" dirty="0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 </a:t>
                      </a:r>
                      <a:r>
                        <a:rPr lang="ru-RU" sz="1000" b="1" i="1" dirty="0" err="1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Pseudomonas</a:t>
                      </a:r>
                      <a:r>
                        <a:rPr lang="ru-RU" sz="1000" b="1" i="1" dirty="0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b="1" i="1" dirty="0" err="1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aeruginosa</a:t>
                      </a:r>
                      <a:endParaRPr lang="ru-RU" sz="1000" b="1" i="1" dirty="0">
                        <a:solidFill>
                          <a:srgbClr val="0A375C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кандидат </a:t>
                      </a:r>
                    </a:p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биологических наук</a:t>
                      </a:r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1.5.11 </a:t>
                      </a: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микробиология</a:t>
                      </a:r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710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Диссертант – </a:t>
                      </a:r>
                    </a:p>
                    <a:p>
                      <a:pPr marL="92710">
                        <a:spcAft>
                          <a:spcPts val="0"/>
                        </a:spcAft>
                      </a:pPr>
                      <a:r>
                        <a:rPr lang="ru-RU" sz="1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Федотова О.С., </a:t>
                      </a:r>
                    </a:p>
                    <a:p>
                      <a:pPr marL="92710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научный руководитель –Захарова Ю.А. </a:t>
                      </a:r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Срок защиты 19.05.2022г.</a:t>
                      </a:r>
                    </a:p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Приказ о выдаче диплома кандидата наук № 1275/</a:t>
                      </a:r>
                      <a:r>
                        <a:rPr lang="ru-RU" sz="1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нк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от 14.10.2022г.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44802">
                <a:tc>
                  <a:txBody>
                    <a:bodyPr/>
                    <a:lstStyle/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b="1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000" b="1">
                        <a:solidFill>
                          <a:srgbClr val="0A375C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0">
                        <a:spcAft>
                          <a:spcPts val="0"/>
                        </a:spcAft>
                      </a:pPr>
                      <a:r>
                        <a:rPr lang="ru-RU" sz="1000" b="1" spc="25" dirty="0" smtClean="0">
                          <a:solidFill>
                            <a:srgbClr val="0A375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Внутрибольничные гнойно-септические инфекции родильниц: современные проявления эпидемического процесса, факторы риска, система  профилактики</a:t>
                      </a:r>
                      <a:endParaRPr lang="ru-RU" sz="1000" b="1" dirty="0">
                        <a:solidFill>
                          <a:srgbClr val="0A375C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spc="2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доктор 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spc="2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медицинских наук</a:t>
                      </a:r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spc="2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3.2.2 </a:t>
                      </a: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ru-RU" sz="1000" spc="2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эпидемиология</a:t>
                      </a:r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2710" marR="71755">
                        <a:spcAft>
                          <a:spcPts val="0"/>
                        </a:spcAft>
                      </a:pPr>
                      <a:r>
                        <a:rPr lang="ru-RU" sz="1000" spc="2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Диссертант</a:t>
                      </a: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</a:t>
                      </a:r>
                      <a:r>
                        <a:rPr lang="ru-RU" sz="1000" spc="2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2710" marR="71755">
                        <a:spcAft>
                          <a:spcPts val="0"/>
                        </a:spcAft>
                      </a:pPr>
                      <a:r>
                        <a:rPr lang="ru-RU" sz="1000" b="1" spc="2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Смирнова С.С.,</a:t>
                      </a:r>
                      <a:endParaRPr lang="ru-RU" sz="1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92710" marR="71755">
                        <a:spcAft>
                          <a:spcPts val="0"/>
                        </a:spcAft>
                      </a:pPr>
                      <a:r>
                        <a:rPr lang="ru-RU" sz="1000" spc="25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научный руководитель</a:t>
                      </a:r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en-US" sz="1000" spc="25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spc="25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Акимкин В.Г. (ФБУН ЦНИИЭ Роспотребнадзора)</a:t>
                      </a:r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spcAft>
                          <a:spcPts val="0"/>
                        </a:spcAft>
                      </a:pPr>
                      <a:r>
                        <a:rPr lang="ru-RU" sz="1000" spc="25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 </a:t>
                      </a:r>
                      <a:endParaRPr lang="ru-RU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ourier New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-1980782" y="3103635"/>
            <a:ext cx="5723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НАУЧНАЯ ДЕЯТЕЛЬНОСТЬ</a:t>
            </a:r>
            <a:endParaRPr lang="en-US" sz="32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9031E3-E40A-4F24-B37D-E236589C5804}" type="slidenum">
              <a:rPr lang="ru-RU" altLang="ru-RU" smtClean="0"/>
              <a:pPr>
                <a:defRPr/>
              </a:pPr>
              <a:t>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8358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446311"/>
              </p:ext>
            </p:extLst>
          </p:nvPr>
        </p:nvGraphicFramePr>
        <p:xfrm>
          <a:off x="1774371" y="598715"/>
          <a:ext cx="10069286" cy="5704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2023697" y="2998538"/>
            <a:ext cx="5723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ФИНАНСИРОВАНИЕ</a:t>
            </a:r>
            <a:endParaRPr lang="en-US" sz="40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1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698246"/>
              </p:ext>
            </p:extLst>
          </p:nvPr>
        </p:nvGraphicFramePr>
        <p:xfrm>
          <a:off x="1778832" y="567103"/>
          <a:ext cx="10032167" cy="5576218"/>
        </p:xfrm>
        <a:graphic>
          <a:graphicData uri="http://schemas.openxmlformats.org/drawingml/2006/table">
            <a:tbl>
              <a:tblPr/>
              <a:tblGrid>
                <a:gridCol w="642104"/>
                <a:gridCol w="4421546"/>
                <a:gridCol w="1580801"/>
                <a:gridCol w="1708419"/>
                <a:gridCol w="1679297"/>
              </a:tblGrid>
              <a:tr h="369068"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№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268288" algn="l" rtl="0" fontAlgn="ctr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Категории работников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31.12.2020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31.12.2021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31.12.2022</a:t>
                      </a:r>
                    </a:p>
                    <a:p>
                      <a:pPr algn="ctr" rtl="0" fontAlgn="ctr"/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</a:tr>
              <a:tr h="325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Штатных единиц, всего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 (+6)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129,25 </a:t>
                      </a:r>
                      <a:r>
                        <a:rPr lang="ru-RU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(+14,25)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</a:tr>
              <a:tr h="325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Списочная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численность, всего  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 (-8)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</a:t>
                      </a:r>
                      <a:r>
                        <a:rPr lang="ru-RU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(+11)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</a:tr>
              <a:tr h="325710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Научных сотрудников, из них: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 (+5)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 </a:t>
                      </a:r>
                      <a:r>
                        <a:rPr lang="ru-RU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(+5)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докторов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наук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(+1)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кандидатов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наук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(-1)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ru-RU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(+3)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39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руководители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научных </a:t>
                      </a:r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подразделений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(-1)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</a:t>
                      </a:r>
                      <a:r>
                        <a:rPr lang="ru-RU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(+1)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главных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научных сотрудников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ведущих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научных сотрудников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(+1)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старших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научных сотрудников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(-1)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научных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сотрудников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(+3)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</a:t>
                      </a:r>
                      <a:r>
                        <a:rPr lang="ru-RU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(+1)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младших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научных сотрудников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(+3)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</a:t>
                      </a:r>
                      <a:r>
                        <a:rPr lang="ru-RU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(+2)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исследователи</a:t>
                      </a:r>
                      <a:endParaRPr lang="ru-RU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720" marR="2720" marT="27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</a:t>
                      </a:r>
                      <a:r>
                        <a:rPr lang="ru-RU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(+1)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Медицинские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работники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(-3)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</a:t>
                      </a:r>
                      <a:r>
                        <a:rPr lang="ru-RU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(+6)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39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АУП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и вспомогательный персонал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 (-10)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 </a:t>
                      </a:r>
                      <a:endParaRPr lang="ru-RU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268288" algn="l" defTabSz="914400" rtl="0" eaLnBrk="1" fontAlgn="ctr" latinLnBrk="0" hangingPunct="1"/>
                      <a:r>
                        <a:rPr lang="ru-RU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Средний </a:t>
                      </a:r>
                      <a:r>
                        <a:rPr lang="ru-RU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возраст работников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49,5</a:t>
                      </a: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47,7</a:t>
                      </a:r>
                      <a:endParaRPr lang="ru-RU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720" marR="2720" marT="27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2035210" y="3075057"/>
            <a:ext cx="5723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КАДРОВЫЙ СОСТАВ</a:t>
            </a:r>
            <a:endParaRPr lang="en-US" sz="40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46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-4431732" y="394120"/>
            <a:ext cx="105156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КОНТАКТЫ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554274"/>
              </p:ext>
            </p:extLst>
          </p:nvPr>
        </p:nvGraphicFramePr>
        <p:xfrm>
          <a:off x="1741714" y="555169"/>
          <a:ext cx="10112829" cy="591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4886"/>
                <a:gridCol w="2558143"/>
                <a:gridCol w="2209800"/>
              </a:tblGrid>
              <a:tr h="478974"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ФИО заведующего\ей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Почта заведующего\ей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</a:tr>
              <a:tr h="811202">
                <a:tc>
                  <a:txBody>
                    <a:bodyPr/>
                    <a:lstStyle/>
                    <a:p>
                      <a:r>
                        <a:rPr lang="ru-RU" sz="12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Уральский окружной центр по профилактике и борьбе со СПИД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Питерский Михаил Валерьевич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piterskiy_mv@eniivi.ru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</a:tr>
              <a:tr h="811202">
                <a:tc>
                  <a:txBody>
                    <a:bodyPr/>
                    <a:lstStyle/>
                    <a:p>
                      <a:r>
                        <a:rPr lang="ru-RU" sz="12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трансмиссивных вирусных инфекций и клещевого энцефалита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Вялых Иван Владимирович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vialykh_iv@eniivi.ru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7841">
                <a:tc>
                  <a:txBody>
                    <a:bodyPr/>
                    <a:lstStyle/>
                    <a:p>
                      <a:r>
                        <a:rPr lang="ru-RU" sz="12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</a:t>
                      </a:r>
                      <a:r>
                        <a:rPr lang="ru-RU" sz="1200" b="1" dirty="0" err="1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энтеральных</a:t>
                      </a:r>
                      <a:r>
                        <a:rPr lang="ru-RU" sz="12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вирусных инфекций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Итани</a:t>
                      </a:r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Тарек</a:t>
                      </a:r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Мохамедович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itani_tm@eniivi.ru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</a:tr>
              <a:tr h="567841">
                <a:tc>
                  <a:txBody>
                    <a:bodyPr/>
                    <a:lstStyle/>
                    <a:p>
                      <a:r>
                        <a:rPr lang="ru-RU" sz="12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респираторных вирусных инфекций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Маркарян Александр Юрьевич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markaryan_ay@eniivi.ru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7841">
                <a:tc>
                  <a:txBody>
                    <a:bodyPr/>
                    <a:lstStyle/>
                    <a:p>
                      <a:r>
                        <a:rPr lang="ru-RU" sz="12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клеточных культур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Федотова Ольга Семеновна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fedotova_os@eniivi.ru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</a:tr>
              <a:tr h="1297922">
                <a:tc>
                  <a:txBody>
                    <a:bodyPr/>
                    <a:lstStyle/>
                    <a:p>
                      <a:r>
                        <a:rPr lang="ru-RU" sz="12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Урало-Сибирский научно-методический центр по профилактике инфекций, связанных с оказанием медицинской помощи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Смирнова Светлана Сергеевна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smirnova_ss@eniivi.ru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1202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Адрес: 620030, г. Екатеринбург,</a:t>
                      </a:r>
                    </a:p>
                    <a:p>
                      <a:pPr algn="ctr"/>
                      <a:r>
                        <a:rPr lang="ru-RU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ул. Летняя, 23</a:t>
                      </a:r>
                      <a:endParaRPr lang="ru-RU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Телефон приемной:</a:t>
                      </a:r>
                    </a:p>
                    <a:p>
                      <a:pPr algn="ctr"/>
                      <a:r>
                        <a:rPr lang="ru-RU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(343) 261-99-47</a:t>
                      </a:r>
                      <a:endParaRPr lang="ru-RU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Адрес электронной почты: </a:t>
                      </a:r>
                      <a:r>
                        <a:rPr lang="en-US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virus@eniivi.ru</a:t>
                      </a:r>
                      <a:endParaRPr lang="ru-RU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98761" y="6492875"/>
            <a:ext cx="342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 института: </a:t>
            </a:r>
            <a:r>
              <a:rPr lang="en-US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http://eniivi.vector.na4u.ru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ru-RU" sz="1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947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extBox 9"/>
          <p:cNvSpPr txBox="1">
            <a:spLocks noChangeArrowheads="1"/>
          </p:cNvSpPr>
          <p:nvPr/>
        </p:nvSpPr>
        <p:spPr bwMode="auto">
          <a:xfrm>
            <a:off x="4025105" y="6342372"/>
            <a:ext cx="276293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dk1">
                <a:shade val="80000"/>
                <a:hueOff val="0"/>
                <a:satOff val="0"/>
                <a:lumOff val="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г. - 6 научных лабораторий</a:t>
            </a:r>
          </a:p>
        </p:txBody>
      </p:sp>
      <p:sp>
        <p:nvSpPr>
          <p:cNvPr id="6151" name="TextBox 10"/>
          <p:cNvSpPr txBox="1">
            <a:spLocks noChangeArrowheads="1"/>
          </p:cNvSpPr>
          <p:nvPr/>
        </p:nvSpPr>
        <p:spPr bwMode="auto">
          <a:xfrm>
            <a:off x="6788039" y="6342700"/>
            <a:ext cx="2869978" cy="281826"/>
          </a:xfrm>
          <a:prstGeom prst="rect">
            <a:avLst/>
          </a:prstGeom>
          <a:solidFill>
            <a:srgbClr val="B8CFE2"/>
          </a:solidFill>
          <a:ln>
            <a:solidFill>
              <a:schemeClr val="dk1">
                <a:shade val="80000"/>
                <a:hueOff val="0"/>
                <a:satOff val="0"/>
                <a:lumOff val="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2030 г. – 14 научных лабораторий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325698" y="947347"/>
            <a:ext cx="6840760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ru-RU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научных и медицинских подразделений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543668" y="1737074"/>
            <a:ext cx="2396357" cy="1213038"/>
          </a:xfrm>
          <a:prstGeom prst="roundRect">
            <a:avLst/>
          </a:prstGeom>
          <a:solidFill>
            <a:schemeClr val="bg1"/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lvl="0" algn="ctr"/>
            <a: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научно-исследовательское</a:t>
            </a:r>
            <a:b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направление</a:t>
            </a:r>
          </a:p>
          <a:p>
            <a:pPr lvl="0" algn="ctr"/>
            <a:endParaRPr lang="ru-RU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Отдел вирусологии</a:t>
            </a:r>
          </a:p>
          <a:p>
            <a:pPr lvl="0" algn="ctr"/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(77,6 ставки) 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199006" y="1747159"/>
            <a:ext cx="2378826" cy="1210677"/>
          </a:xfrm>
          <a:prstGeom prst="roundRect">
            <a:avLst/>
          </a:prstGeom>
          <a:solidFill>
            <a:schemeClr val="bg1"/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lvl="0" algn="ctr"/>
            <a: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научно-методическое</a:t>
            </a:r>
            <a:b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направление</a:t>
            </a:r>
          </a:p>
          <a:p>
            <a:pPr lvl="0" algn="ctr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Отдел эпидемиологии</a:t>
            </a:r>
          </a:p>
          <a:p>
            <a:pPr lvl="0" algn="ctr"/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(28,4 ставки) 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884826" y="1749779"/>
            <a:ext cx="2375441" cy="1191125"/>
          </a:xfrm>
          <a:prstGeom prst="roundRect">
            <a:avLst/>
          </a:prstGeom>
          <a:solidFill>
            <a:srgbClr val="B8CFE2"/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lvl="0" algn="ctr"/>
            <a: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научно-экспериментальное</a:t>
            </a:r>
            <a:b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направление</a:t>
            </a:r>
          </a:p>
          <a:p>
            <a:pPr lvl="0" algn="ctr"/>
            <a:endParaRPr lang="ru-RU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Отдел биотехнологии</a:t>
            </a:r>
          </a:p>
          <a:p>
            <a:pPr lvl="0" algn="ctr"/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(39,7 ставки) 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9451653" y="1744568"/>
            <a:ext cx="2371250" cy="1152128"/>
          </a:xfrm>
          <a:prstGeom prst="roundRect">
            <a:avLst/>
          </a:prstGeom>
          <a:solidFill>
            <a:srgbClr val="B8CFE2"/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36000" tIns="36000" rIns="36000" bIns="36000" rtlCol="0" anchor="ctr"/>
          <a:lstStyle/>
          <a:p>
            <a:pPr lvl="0" algn="ctr"/>
            <a: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научно- производственное</a:t>
            </a:r>
            <a:b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направление</a:t>
            </a:r>
          </a:p>
          <a:p>
            <a:pPr lvl="0" algn="ctr"/>
            <a:endParaRPr lang="ru-RU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Отдел обеспечения</a:t>
            </a:r>
          </a:p>
          <a:p>
            <a:pPr lvl="0" algn="ctr"/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(55,6 ставки)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39199" y="3419633"/>
            <a:ext cx="2396357" cy="693165"/>
          </a:xfrm>
          <a:prstGeom prst="rect">
            <a:avLst/>
          </a:prstGeom>
          <a:solidFill>
            <a:srgbClr val="B8CFE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Лаборатория особо-опасных инфекций и геморрагических лихорадок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(24,1)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611207" y="4024973"/>
            <a:ext cx="2396357" cy="5198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Лаборатория ВИЧ и 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оциально</a:t>
            </a:r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-значимых инфекций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(13,1)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683215" y="4457021"/>
            <a:ext cx="2396357" cy="5198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Лаборатория трансмиссивных вирусных инфекций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(13,1)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755223" y="4889069"/>
            <a:ext cx="2396357" cy="5198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Лаборатория респираторных вирусных инфекций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(13,1)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827231" y="5321117"/>
            <a:ext cx="2396357" cy="5198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Лаборатория энтеральных вирусных инфекций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(13,1)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4298460" y="3414474"/>
            <a:ext cx="2171784" cy="1210677"/>
          </a:xfrm>
          <a:prstGeom prst="rect">
            <a:avLst/>
          </a:prstGeom>
          <a:solidFill>
            <a:srgbClr val="B8CFE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Лаборатория эпидемиологии, математического моделирования и научного прогнозирования вирусных инфекций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(10,1)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4564233" y="4342883"/>
            <a:ext cx="2146121" cy="113344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Лаборатория инфекций, связанных с оказанием медицинской помощи с испытательной площадкой дезинфицирующих средств и оборудования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(17,2)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6968030" y="3413061"/>
            <a:ext cx="2217078" cy="935884"/>
          </a:xfrm>
          <a:prstGeom prst="rect">
            <a:avLst/>
          </a:prstGeom>
          <a:solidFill>
            <a:srgbClr val="B8CFE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Лаборатория опытного производства диагностических средств, тест-систем и биопрепаратов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(16,2)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7097256" y="4227098"/>
            <a:ext cx="2151289" cy="698830"/>
          </a:xfrm>
          <a:prstGeom prst="rect">
            <a:avLst/>
          </a:prstGeom>
          <a:solidFill>
            <a:srgbClr val="B8CFE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Лаборатория генной инженерии и </a:t>
            </a:r>
            <a:r>
              <a:rPr lang="ru-RU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протеомных</a:t>
            </a:r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методов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(13,2)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7195015" y="4829832"/>
            <a:ext cx="2217078" cy="774818"/>
          </a:xfrm>
          <a:prstGeom prst="rect">
            <a:avLst/>
          </a:prstGeom>
          <a:solidFill>
            <a:srgbClr val="B8CFE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Производственная лаборатория с участком биотехнологического</a:t>
            </a:r>
            <a:b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контроля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(9,2)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9569957" y="3415748"/>
            <a:ext cx="2142587" cy="58486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ru-RU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1.Лаборатория клеточных культур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(11,1)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9633394" y="3878174"/>
            <a:ext cx="2181805" cy="740655"/>
          </a:xfrm>
          <a:prstGeom prst="rect">
            <a:avLst/>
          </a:prstGeom>
          <a:solidFill>
            <a:srgbClr val="B8CFE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r>
              <a:rPr lang="ru-R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Лаборатория коллекции вирусов, морфологии и электронной микроскопии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(9,2)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9681781" y="4505191"/>
            <a:ext cx="2205985" cy="758247"/>
          </a:xfrm>
          <a:prstGeom prst="rect">
            <a:avLst/>
          </a:prstGeom>
          <a:solidFill>
            <a:srgbClr val="B8CFE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lvl="0"/>
            <a:r>
              <a:rPr lang="ru-R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Лаборатория животных моделей с виварием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(11,1)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9740393" y="5081255"/>
            <a:ext cx="2220643" cy="922837"/>
          </a:xfrm>
          <a:prstGeom prst="rect">
            <a:avLst/>
          </a:prstGeom>
          <a:solidFill>
            <a:srgbClr val="B8CFE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lvl="0"/>
            <a:r>
              <a:rPr lang="ru-R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Лаборатория медицинской вирусологии, микробиологии и иммунологии (с испытательным лабораторным центром)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(24,1)</a:t>
            </a:r>
          </a:p>
        </p:txBody>
      </p:sp>
      <p:cxnSp>
        <p:nvCxnSpPr>
          <p:cNvPr id="5" name="Соединительная линия уступом 4"/>
          <p:cNvCxnSpPr>
            <a:stCxn id="2" idx="2"/>
            <a:endCxn id="11" idx="0"/>
          </p:cNvCxnSpPr>
          <p:nvPr/>
        </p:nvCxnSpPr>
        <p:spPr>
          <a:xfrm rot="5400000">
            <a:off x="4565124" y="-443881"/>
            <a:ext cx="357679" cy="4004231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Соединительная линия уступом 35"/>
          <p:cNvCxnSpPr>
            <a:stCxn id="2" idx="2"/>
            <a:endCxn id="13" idx="0"/>
          </p:cNvCxnSpPr>
          <p:nvPr/>
        </p:nvCxnSpPr>
        <p:spPr>
          <a:xfrm rot="5400000">
            <a:off x="5883367" y="884448"/>
            <a:ext cx="367764" cy="135765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Соединительная линия уступом 38"/>
          <p:cNvCxnSpPr>
            <a:stCxn id="2" idx="2"/>
            <a:endCxn id="14" idx="0"/>
          </p:cNvCxnSpPr>
          <p:nvPr/>
        </p:nvCxnSpPr>
        <p:spPr>
          <a:xfrm rot="16200000" flipH="1">
            <a:off x="7224120" y="901352"/>
            <a:ext cx="370384" cy="132646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Соединительная линия уступом 41"/>
          <p:cNvCxnSpPr>
            <a:stCxn id="2" idx="2"/>
            <a:endCxn id="15" idx="0"/>
          </p:cNvCxnSpPr>
          <p:nvPr/>
        </p:nvCxnSpPr>
        <p:spPr>
          <a:xfrm rot="16200000" flipH="1">
            <a:off x="8509092" y="-383619"/>
            <a:ext cx="365173" cy="38912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11" idx="2"/>
            <a:endCxn id="3" idx="0"/>
          </p:cNvCxnSpPr>
          <p:nvPr/>
        </p:nvCxnSpPr>
        <p:spPr>
          <a:xfrm flipH="1">
            <a:off x="2737378" y="2950112"/>
            <a:ext cx="4469" cy="4695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stCxn id="13" idx="2"/>
            <a:endCxn id="22" idx="0"/>
          </p:cNvCxnSpPr>
          <p:nvPr/>
        </p:nvCxnSpPr>
        <p:spPr>
          <a:xfrm flipH="1">
            <a:off x="5384352" y="2957836"/>
            <a:ext cx="4067" cy="4566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14" idx="2"/>
            <a:endCxn id="25" idx="0"/>
          </p:cNvCxnSpPr>
          <p:nvPr/>
        </p:nvCxnSpPr>
        <p:spPr>
          <a:xfrm>
            <a:off x="8072547" y="2940904"/>
            <a:ext cx="4022" cy="47215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15" idx="2"/>
            <a:endCxn id="29" idx="0"/>
          </p:cNvCxnSpPr>
          <p:nvPr/>
        </p:nvCxnSpPr>
        <p:spPr>
          <a:xfrm>
            <a:off x="10637278" y="2896696"/>
            <a:ext cx="3973" cy="51905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16200000">
            <a:off x="-1871498" y="3259975"/>
            <a:ext cx="5395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ПОДРАЗДЕЛЕНИЯ</a:t>
            </a:r>
            <a:endParaRPr lang="ru-RU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0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16200000">
            <a:off x="-2188959" y="2968301"/>
            <a:ext cx="6121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НИР </a:t>
            </a:r>
            <a:r>
              <a:rPr lang="ru-RU" sz="32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ОТДЕЛА ВИРУСОЛОГИИ</a:t>
            </a:r>
            <a:endParaRPr lang="ru-RU" sz="32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343695"/>
              </p:ext>
            </p:extLst>
          </p:nvPr>
        </p:nvGraphicFramePr>
        <p:xfrm>
          <a:off x="1780656" y="241735"/>
          <a:ext cx="10075013" cy="597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744">
                  <a:extLst>
                    <a:ext uri="{9D8B030D-6E8A-4147-A177-3AD203B41FA5}"/>
                  </a:extLst>
                </a:gridCol>
                <a:gridCol w="7893269">
                  <a:extLst>
                    <a:ext uri="{9D8B030D-6E8A-4147-A177-3AD203B41FA5}"/>
                  </a:extLst>
                </a:gridCol>
              </a:tblGrid>
              <a:tr h="422352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Наименование лаборатории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Тематика НИР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extLst>
                  <a:ext uri="{0D108BD9-81ED-4DB2-BD59-A6C34878D82A}"/>
                </a:extLst>
              </a:tr>
              <a:tr h="9038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особо-опасных инфекций и геморрагических лихорадок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(24,1)</a:t>
                      </a: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Разработка системы вирусологического, молекулярно-генетического и иммунологического мониторинга за патогенными 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буньявирусами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(на примере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хантавирусов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ортобуньявирусов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аренавирусов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найровирусов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флебовирусов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Разработка системы  вирусологического, молекулярно-генетического и иммунологического мониторинга за патогенными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парамиксовирусами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(в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т.ч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вирусами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Хендра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Нипах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Мониторинг новых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флавивирусных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флавиподобных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вирусных патогенов</a:t>
                      </a:r>
                      <a:endParaRPr lang="ru-RU" sz="1000" b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  <a:extLst>
                  <a:ext uri="{0D108BD9-81ED-4DB2-BD59-A6C34878D82A}"/>
                </a:extLst>
              </a:tr>
              <a:tr h="709566">
                <a:tc rowSpan="2"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ВИЧ и социально-значимых инфекций </a:t>
                      </a:r>
                    </a:p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(13,1)</a:t>
                      </a:r>
                    </a:p>
                    <a:p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Риск-ориентированный подход к профилактике ВИЧ-инфекции в отдельных группах населения (рег. номер 121041500042-8), сроки выполнения – 2021 – 2025 гг.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Изучение эффективности клеточного иммунного ответа у ВИЧ-позитивных лиц, инфицированных вирусом папилломы человека (ВПЧ) (рег. номер 122040600157-0), сроки выполнения – 2022 – 2024 гг. </a:t>
                      </a:r>
                      <a:endParaRPr lang="ru-RU" sz="10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405456">
                <a:tc vMerge="1">
                  <a:txBody>
                    <a:bodyPr/>
                    <a:lstStyle/>
                    <a:p>
                      <a:endParaRPr lang="ru-RU" sz="9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Разработка системы прогнозирования распространения мутаций лекарственной устойчивости среди штаммов ВИЧ, циркулирующих в Российской Федерации</a:t>
                      </a:r>
                      <a:endParaRPr lang="ru-RU" sz="1000" b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</a:tr>
              <a:tr h="405456">
                <a:tc rowSpan="2"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трансмиссивных вирусных инфекций (13,1)</a:t>
                      </a:r>
                    </a:p>
                    <a:p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Комплексный анализ популяционного иммунитета к вирусу клещевого энцефалита в субъектах Уральского федерального округа (рег. номер 121040500096-4), сроки выполнения – 2021 – 2025 гг.</a:t>
                      </a:r>
                      <a:endParaRPr lang="ru-RU" sz="1000" b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557510">
                <a:tc vMerge="1">
                  <a:txBody>
                    <a:bodyPr/>
                    <a:lstStyle/>
                    <a:p>
                      <a:endParaRPr lang="ru-RU" sz="9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Возрастные особенности гуморального и клеточного иммунного ответа при вакцинации против клещевого энцефалита</a:t>
                      </a:r>
                    </a:p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Иммуногенетические факторы прогноза тяжести течения и исхода клещевого вирусного энцефалита</a:t>
                      </a:r>
                    </a:p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Мелкие млекопитающие, как природный резервуар новых трансмиссивных вирусных инфекций</a:t>
                      </a:r>
                      <a:endParaRPr lang="ru-RU" sz="1000" b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</a:tr>
              <a:tr h="557510">
                <a:tc rowSpan="2"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респираторных вирусных инфекций (13,1)</a:t>
                      </a:r>
                    </a:p>
                    <a:p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Интегрированный подход к изучению эпидемиологических и молекулярно-генетических особенностей возбудителей гриппа и ОРВИ при тяжелых клинических формах в период массовой вакцинопрофилактики (рег. номер 121041500044-2), сроки выполнения – 2021 – 2025 гг. </a:t>
                      </a:r>
                      <a:endParaRPr lang="ru-RU" sz="1000" b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405456">
                <a:tc vMerge="1">
                  <a:txBody>
                    <a:bodyPr/>
                    <a:lstStyle/>
                    <a:p>
                      <a:endParaRPr lang="ru-RU" sz="9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6" marR="91436" marT="45710" marB="4571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Изучение механизмов резистентности вируса ветряной оспы к противовирусным препаратам и факторов, влияющих на формирование резистентности</a:t>
                      </a:r>
                      <a:endParaRPr lang="ru-RU" sz="1000" b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</a:tr>
              <a:tr h="557510">
                <a:tc rowSpan="2"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</a:t>
                      </a:r>
                      <a:r>
                        <a:rPr lang="ru-RU" sz="1000" b="1" dirty="0" err="1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энтеральных</a:t>
                      </a:r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вирусных инфекций (13,1) </a:t>
                      </a: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Применение методов высокопроизводительного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секвенирования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нуклеиновых кислот в молекулярно-генетическом мониторинге циркуляции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энтеровирусов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 Уральском федеральном округе и Западной Сибири (рег. номер 121041500041-1), сроки выполнения – 2021 – 2025 гг. </a:t>
                      </a:r>
                      <a:endParaRPr lang="ru-RU" sz="1000" b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1013674">
                <a:tc vMerge="1">
                  <a:txBody>
                    <a:bodyPr/>
                    <a:lstStyle/>
                    <a:p>
                      <a:endParaRPr lang="ru-RU" sz="95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6" marR="91436" marT="45710" marB="4571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Генетическая характеристика возбудителей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генерализованной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вирусной инфекции с летальным исходом у детей первого года жизни, сроки выполнения – 2023</a:t>
                      </a:r>
                      <a:r>
                        <a:rPr lang="ru-RU" sz="1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 гг.</a:t>
                      </a:r>
                    </a:p>
                    <a:p>
                      <a:r>
                        <a:rPr lang="ru-RU" sz="10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Мониторинг циркуляции и генетического разнообразия возбудителей </a:t>
                      </a:r>
                      <a:r>
                        <a:rPr lang="ru-RU" sz="1000" kern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норовирусной</a:t>
                      </a:r>
                      <a:r>
                        <a:rPr lang="ru-RU" sz="10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инфекции, сроки выполнения – 2023-</a:t>
                      </a:r>
                      <a:r>
                        <a:rPr lang="ru-RU" sz="1000" kern="12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2025 гг.</a:t>
                      </a:r>
                      <a:endParaRPr lang="ru-RU" sz="1000" kern="12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ru-RU" sz="10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Роль отдельных антигенных факторов и кишечной </a:t>
                      </a:r>
                      <a:r>
                        <a:rPr lang="ru-RU" sz="1000" kern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микробиоты</a:t>
                      </a:r>
                      <a:r>
                        <a:rPr lang="ru-RU" sz="10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при </a:t>
                      </a:r>
                      <a:r>
                        <a:rPr lang="ru-RU" sz="1000" kern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ротавирусной</a:t>
                      </a:r>
                      <a:r>
                        <a:rPr lang="ru-RU" sz="10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 </a:t>
                      </a:r>
                      <a:r>
                        <a:rPr lang="ru-RU" sz="1000" kern="12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норовирусной</a:t>
                      </a:r>
                      <a:r>
                        <a:rPr lang="ru-RU" sz="10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инфекции у младенцев с ослабленным иммунитетом</a:t>
                      </a:r>
                      <a:endParaRPr lang="ru-RU" sz="1000" b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0" marB="4571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</a:tr>
            </a:tbl>
          </a:graphicData>
        </a:graphic>
      </p:graphicFrame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790412" y="6411018"/>
            <a:ext cx="201622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dk1">
                <a:shade val="95000"/>
                <a:satMod val="105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2022 г. – 5 тем НИР</a:t>
            </a:r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6806636" y="6411019"/>
            <a:ext cx="2088231" cy="307777"/>
          </a:xfrm>
          <a:prstGeom prst="rect">
            <a:avLst/>
          </a:prstGeom>
          <a:solidFill>
            <a:srgbClr val="B8CFE2"/>
          </a:solidFill>
          <a:ln>
            <a:solidFill>
              <a:schemeClr val="dk1">
                <a:shade val="95000"/>
                <a:satMod val="105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2030 г. – 11 тем НИР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862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2167938" y="2999078"/>
            <a:ext cx="6121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НИР </a:t>
            </a:r>
            <a:r>
              <a:rPr lang="ru-RU" sz="28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ОТДЕЛА ЭПИДЕМИОЛОГИИ</a:t>
            </a:r>
            <a:endParaRPr lang="ru-RU" sz="28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790412" y="6432039"/>
            <a:ext cx="201622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dk1">
                <a:shade val="95000"/>
                <a:satMod val="105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2022 г. – </a:t>
            </a:r>
            <a:r>
              <a:rPr lang="ru-RU" alt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 тем </a:t>
            </a: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НИР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6806636" y="6432040"/>
            <a:ext cx="2088231" cy="307777"/>
          </a:xfrm>
          <a:prstGeom prst="rect">
            <a:avLst/>
          </a:prstGeom>
          <a:solidFill>
            <a:srgbClr val="B8CFE2"/>
          </a:solidFill>
          <a:ln>
            <a:solidFill>
              <a:schemeClr val="dk1">
                <a:shade val="95000"/>
                <a:satMod val="105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2030 г. – 4</a:t>
            </a:r>
            <a:r>
              <a:rPr lang="ru-RU" alt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темы </a:t>
            </a: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НИР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95513"/>
              </p:ext>
            </p:extLst>
          </p:nvPr>
        </p:nvGraphicFramePr>
        <p:xfrm>
          <a:off x="1782287" y="220717"/>
          <a:ext cx="10073381" cy="4061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603">
                  <a:extLst>
                    <a:ext uri="{9D8B030D-6E8A-4147-A177-3AD203B41FA5}"/>
                  </a:extLst>
                </a:gridCol>
                <a:gridCol w="7903778">
                  <a:extLst>
                    <a:ext uri="{9D8B030D-6E8A-4147-A177-3AD203B41FA5}"/>
                  </a:extLst>
                </a:gridCol>
              </a:tblGrid>
              <a:tr h="453082"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Наименование лаборатории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3" marB="4570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Тематика НИР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3" marB="4570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extLst>
                  <a:ext uri="{0D108BD9-81ED-4DB2-BD59-A6C34878D82A}"/>
                </a:extLst>
              </a:tr>
              <a:tr h="1172729">
                <a:tc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эпидемиологии, математического моделирования и научного прогнозирования вирусных инфекций </a:t>
                      </a:r>
                    </a:p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(10,1)</a:t>
                      </a:r>
                    </a:p>
                    <a:p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3" marB="4570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Применение методов математического моделирования  в эпидемиологическом надзоре за энтеровирусной (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неполио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инфекцией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0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3" marB="4570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  <a:extLst>
                  <a:ext uri="{0D108BD9-81ED-4DB2-BD59-A6C34878D82A}"/>
                </a:extLst>
              </a:tr>
              <a:tr h="806681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инфекций, связанных с оказанием медицинской помощи с испытательной площадкой дезинфицирующих средств и оборудования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(17,2)</a:t>
                      </a:r>
                    </a:p>
                    <a:p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3" marB="4570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Изучение эпидемического процесса и профилактика вирусных инфекций, связанных с оказанием медицинской помощи (на примере ветряной оспы,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норо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-,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ротавирусной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инфекции и др.) (рег. номер 121040500099-5), сроки выполнения – 2021 – 2025 гг.</a:t>
                      </a:r>
                    </a:p>
                  </a:txBody>
                  <a:tcPr marT="45703" marB="4570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1624501">
                <a:tc vMerge="1">
                  <a:txBody>
                    <a:bodyPr/>
                    <a:lstStyle/>
                    <a:p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3" marB="45703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0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Особенности проявлений эпидемического процесса инфекций, связанных с оказанием медицинской помощи, вирусной этиологии в современных стационарах различного профиля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Оценка эффективности методов аэрозольной дезинфекции систем вентиляции в высокотехнологичных многопрофильных  медицинских центрах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Геоинформационная система как инструмент эпидемиологического мониторинга инфекций, связанных с оказанием медицинской помощи, в Российской Федерации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endParaRPr lang="ru-RU" sz="1000" b="1" dirty="0" smtClean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3" marB="4570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443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2178449" y="2988568"/>
            <a:ext cx="6121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НИР </a:t>
            </a:r>
            <a:r>
              <a:rPr lang="ru-RU" sz="28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ОТДЕЛА БИОТЕХНОЛОГИИ</a:t>
            </a:r>
            <a:endParaRPr lang="ru-RU" sz="28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800922" y="6432039"/>
            <a:ext cx="201622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dk1">
                <a:shade val="95000"/>
                <a:satMod val="105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2022 г. – </a:t>
            </a:r>
            <a:r>
              <a:rPr lang="ru-RU" alt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темы </a:t>
            </a: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НИР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6817146" y="6432040"/>
            <a:ext cx="2088231" cy="307777"/>
          </a:xfrm>
          <a:prstGeom prst="rect">
            <a:avLst/>
          </a:prstGeom>
          <a:solidFill>
            <a:srgbClr val="B8CFE2"/>
          </a:solidFill>
          <a:ln>
            <a:solidFill>
              <a:schemeClr val="dk1">
                <a:shade val="95000"/>
                <a:satMod val="105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2030 г. – </a:t>
            </a:r>
            <a:r>
              <a:rPr lang="ru-RU" alt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тем НИР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43974"/>
              </p:ext>
            </p:extLst>
          </p:nvPr>
        </p:nvGraphicFramePr>
        <p:xfrm>
          <a:off x="1799341" y="231227"/>
          <a:ext cx="10035307" cy="4553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2038">
                  <a:extLst>
                    <a:ext uri="{9D8B030D-6E8A-4147-A177-3AD203B41FA5}"/>
                  </a:extLst>
                </a:gridCol>
                <a:gridCol w="7893269">
                  <a:extLst>
                    <a:ext uri="{9D8B030D-6E8A-4147-A177-3AD203B41FA5}"/>
                  </a:extLst>
                </a:gridCol>
              </a:tblGrid>
              <a:tr h="439846"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Наименование лаборатории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3" marB="4570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Тематика НИР</a:t>
                      </a:r>
                      <a:endParaRPr lang="ru-R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3" marB="4570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extLst>
                  <a:ext uri="{0D108BD9-81ED-4DB2-BD59-A6C34878D82A}"/>
                </a:extLst>
              </a:tr>
              <a:tr h="1138470">
                <a:tc rowSpan="2"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опытного производства диагностических средств, тест-систем и биопрепаратов </a:t>
                      </a:r>
                    </a:p>
                    <a:p>
                      <a:r>
                        <a:rPr lang="ru-RU" sz="10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(16,2)</a:t>
                      </a:r>
                    </a:p>
                  </a:txBody>
                  <a:tcPr marT="45708" marB="457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Разработка экспериментального образца нового антимикробного средства «Бактериофаг </a:t>
                      </a:r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Pneumococcus</a:t>
                      </a: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» с направленностью на отдельные серологические варианты </a:t>
                      </a:r>
                      <a:r>
                        <a:rPr lang="ru-RU" sz="10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полирезистентных</a:t>
                      </a: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штаммов </a:t>
                      </a:r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Streptococcus </a:t>
                      </a:r>
                      <a:r>
                        <a:rPr 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pneumoniae</a:t>
                      </a: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циркулирующих на территории Свердловской области для профилактики и персонализированной терапии </a:t>
                      </a:r>
                      <a:r>
                        <a:rPr lang="ru-RU" sz="10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постковидной</a:t>
                      </a: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пневмококковой инфекции</a:t>
                      </a:r>
                      <a:r>
                        <a:rPr lang="ru-RU" sz="1000" i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(Договор № 13-22-РНФ)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Изучение эффективности иммуномодулирующего средства </a:t>
                      </a:r>
                      <a:r>
                        <a:rPr lang="ru-RU" sz="10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КоронаРотаКол</a:t>
                      </a: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на основе молозива иммунизированных животных крупного рогатого скота для специфической профилактики </a:t>
                      </a:r>
                      <a:r>
                        <a:rPr lang="ru-RU" sz="10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ротавирусной</a:t>
                      </a: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и новой </a:t>
                      </a:r>
                      <a:r>
                        <a:rPr lang="ru-RU" sz="10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коронавирусной</a:t>
                      </a:r>
                      <a:r>
                        <a:rPr lang="ru-RU" sz="10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инфекции (Соглашение от 01.07.2022 года № 114 с ООО «Победа-1» г. Екатеринбург)</a:t>
                      </a:r>
                    </a:p>
                  </a:txBody>
                  <a:tcPr marT="45708" marB="457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/>
                </a:extLst>
              </a:tr>
              <a:tr h="783115">
                <a:tc vMerge="1">
                  <a:txBody>
                    <a:bodyPr/>
                    <a:lstStyle/>
                    <a:p>
                      <a:endParaRPr lang="ru-RU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08" marB="457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Получение специфических </a:t>
                      </a:r>
                      <a:r>
                        <a:rPr lang="ru-RU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моноклональных</a:t>
                      </a: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антител, направленного действия на </a:t>
                      </a:r>
                      <a:r>
                        <a:rPr lang="ru-RU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кадгериновые</a:t>
                      </a: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рецепторы связывания </a:t>
                      </a:r>
                      <a:r>
                        <a:rPr lang="ru-RU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хантовирусных</a:t>
                      </a: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белков (на примере возбудителя ГЛПС)	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Поиск новых отечественных синтезированных и природных химических соединений, перспективных для создания профилактических и лечебных препаратов против возбудителей </a:t>
                      </a:r>
                      <a:r>
                        <a:rPr lang="ru-RU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флавивирусных</a:t>
                      </a: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инфекций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Разработка тест-системы для определения </a:t>
                      </a:r>
                      <a:r>
                        <a:rPr lang="ru-RU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провирусной</a:t>
                      </a: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нагрузки ВИЧ и мутаций лекарственной устойчивости в </a:t>
                      </a:r>
                      <a:r>
                        <a:rPr lang="ru-RU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провирусе</a:t>
                      </a:r>
                      <a:r>
                        <a:rPr lang="ru-RU" sz="10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ВИЧ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-Разработка ПЦР тест-системы для определения наиболее значимых мутаций лекарственной устойчивости ВИЧ-1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Апробация новых химических веществ и натуральных растительных субстанций в качестве кандидатов, ингибирующих рост </a:t>
                      </a:r>
                      <a:r>
                        <a:rPr lang="ru-RU" sz="10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неполиомиелитных</a:t>
                      </a:r>
                      <a:r>
                        <a:rPr lang="ru-RU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0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энтеровирусов</a:t>
                      </a:r>
                      <a:endParaRPr lang="ru-RU" sz="1000" b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8" marB="4570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  <a:extLst>
                  <a:ext uri="{0D108BD9-81ED-4DB2-BD59-A6C34878D82A}"/>
                </a:extLst>
              </a:tr>
              <a:tr h="1474845">
                <a:tc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генной инженерии и </a:t>
                      </a:r>
                      <a:r>
                        <a:rPr lang="ru-RU" sz="1000" b="1" dirty="0" err="1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протеомных</a:t>
                      </a:r>
                      <a:r>
                        <a:rPr lang="ru-RU" sz="1000" b="1" dirty="0" smtClean="0">
                          <a:solidFill>
                            <a:srgbClr val="0A37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методов (13,2)</a:t>
                      </a:r>
                    </a:p>
                  </a:txBody>
                  <a:tcPr marT="45708" marB="45708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5BE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ru-RU" sz="10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Ненуклеозидные</a:t>
                      </a:r>
                      <a:r>
                        <a:rPr lang="ru-RU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ингибиторы комплекса РНК-зависимой-РНК-полимеразы, как средства профилактики тяжелых форм коревой инфекции</a:t>
                      </a:r>
                    </a:p>
                    <a:p>
                      <a:r>
                        <a:rPr lang="ru-RU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Дифференциальная диагностика возбудителей </a:t>
                      </a:r>
                      <a:r>
                        <a:rPr lang="ru-RU" sz="1000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экзантемных</a:t>
                      </a:r>
                      <a:r>
                        <a:rPr lang="ru-RU" sz="10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вирусных инфекций на основе анализа спектра белков эпителиальных клеток ротоглотки методом MALDI-TOF масс-спектрометрии</a:t>
                      </a:r>
                      <a:endParaRPr lang="ru-RU" sz="1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08" marB="45708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BED3"/>
                    </a:solidFill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19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2188960" y="2936018"/>
            <a:ext cx="6121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НИР </a:t>
            </a:r>
            <a:r>
              <a:rPr lang="ru-RU" sz="28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ОТДЕЛА ОБЕСПЕЧЕНИЯ</a:t>
            </a:r>
            <a:endParaRPr lang="ru-RU" sz="28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088525" y="6453060"/>
            <a:ext cx="272862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dk1">
                <a:shade val="95000"/>
                <a:satMod val="105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2022 г. – темы отсутствуют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6817146" y="6453061"/>
            <a:ext cx="2088231" cy="307777"/>
          </a:xfrm>
          <a:prstGeom prst="rect">
            <a:avLst/>
          </a:prstGeom>
          <a:solidFill>
            <a:srgbClr val="B8CFE2"/>
          </a:solidFill>
          <a:ln>
            <a:solidFill>
              <a:schemeClr val="dk1">
                <a:shade val="95000"/>
                <a:satMod val="105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2030 г. – </a:t>
            </a:r>
            <a:r>
              <a:rPr lang="ru-RU" altLang="ru-RU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 темы </a:t>
            </a:r>
            <a:r>
              <a:rPr lang="ru-RU" alt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НИР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29358"/>
              </p:ext>
            </p:extLst>
          </p:nvPr>
        </p:nvGraphicFramePr>
        <p:xfrm>
          <a:off x="1785699" y="293371"/>
          <a:ext cx="10069969" cy="3618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191">
                  <a:extLst>
                    <a:ext uri="{9D8B030D-6E8A-4147-A177-3AD203B41FA5}"/>
                  </a:extLst>
                </a:gridCol>
                <a:gridCol w="7903778">
                  <a:extLst>
                    <a:ext uri="{9D8B030D-6E8A-4147-A177-3AD203B41FA5}"/>
                  </a:extLst>
                </a:gridCol>
              </a:tblGrid>
              <a:tr h="366861"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Наименование лаборатории</a:t>
                      </a:r>
                      <a:endParaRPr lang="ru-RU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6" marB="457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Тематика НИР</a:t>
                      </a:r>
                      <a:endParaRPr lang="ru-RU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6" marB="45726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375C"/>
                    </a:solidFill>
                  </a:tcPr>
                </a:tc>
                <a:extLst>
                  <a:ext uri="{0D108BD9-81ED-4DB2-BD59-A6C34878D82A}"/>
                </a:extLst>
              </a:tr>
              <a:tr h="756201">
                <a:tc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клеточных культур (11,1) </a:t>
                      </a:r>
                    </a:p>
                    <a:p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6" marB="4572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Стандартизация специализированной коллекции клеточных линий человека и животных с паспортизацией клеточных культур и созданием информационной базы данных</a:t>
                      </a:r>
                      <a:endParaRPr lang="ru-RU" sz="1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6" marB="4572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  <a:extLst>
                  <a:ext uri="{0D108BD9-81ED-4DB2-BD59-A6C34878D82A}"/>
                </a:extLst>
              </a:tr>
              <a:tr h="1365918">
                <a:tc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коллекции вирусов, морфологии и электронной микроскопии </a:t>
                      </a:r>
                    </a:p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(9,2)</a:t>
                      </a:r>
                    </a:p>
                    <a:p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6" marB="4572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Поддержание и пополнение рабочей коллекции вирусов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Разработка метода количественного когерентно-оптического анализа и оценки воздействия неблагоприятных физико-химических (состав среды, излучение и др.) и биологических (размножение вируса) факторов на процессы в живой клетке</a:t>
                      </a:r>
                      <a:endParaRPr lang="ru-RU" sz="1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6" marB="4572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  <a:extLst>
                  <a:ext uri="{0D108BD9-81ED-4DB2-BD59-A6C34878D82A}"/>
                </a:extLst>
              </a:tr>
              <a:tr h="1039412">
                <a:tc>
                  <a:txBody>
                    <a:bodyPr/>
                    <a:lstStyle/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Лаборатория животных моделей с виварием </a:t>
                      </a:r>
                    </a:p>
                    <a:p>
                      <a:r>
                        <a:rPr lang="ru-RU" sz="1000" b="1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(11,1)</a:t>
                      </a:r>
                    </a:p>
                    <a:p>
                      <a:endParaRPr lang="ru-RU" sz="1000" b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6" marB="4572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Изучение функции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миокардиоцитов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при гриппозной и </a:t>
                      </a:r>
                      <a:r>
                        <a:rPr lang="ru-RU" sz="1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герпесвирусной</a:t>
                      </a:r>
                      <a:r>
                        <a:rPr lang="ru-RU" sz="1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инфекции в эксперименте</a:t>
                      </a:r>
                      <a:endParaRPr lang="ru-RU" sz="1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26" marB="4572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FE2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303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690" y="-12193"/>
            <a:ext cx="10983310" cy="6870193"/>
          </a:xfrm>
        </p:spPr>
      </p:pic>
      <p:sp>
        <p:nvSpPr>
          <p:cNvPr id="8" name="TextBox 7"/>
          <p:cNvSpPr txBox="1"/>
          <p:nvPr/>
        </p:nvSpPr>
        <p:spPr>
          <a:xfrm rot="822847">
            <a:off x="5105399" y="1426029"/>
            <a:ext cx="328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>
                <a:solidFill>
                  <a:srgbClr val="FCE3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Исследовательский корпус </a:t>
            </a:r>
            <a:endParaRPr lang="ru-RU" sz="1400" i="1" dirty="0">
              <a:solidFill>
                <a:srgbClr val="FCE3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93890">
            <a:off x="9035144" y="3102430"/>
            <a:ext cx="2764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rgbClr val="F38181"/>
                </a:solidFill>
              </a:rPr>
              <a:t>Администрация</a:t>
            </a:r>
            <a:endParaRPr lang="ru-RU" sz="1400" dirty="0">
              <a:solidFill>
                <a:srgbClr val="F3818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729134">
            <a:off x="4724399" y="2931998"/>
            <a:ext cx="223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rgbClr val="95E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Лабораторный корпус</a:t>
            </a:r>
            <a:br>
              <a:rPr lang="ru-RU" sz="1400" dirty="0" smtClean="0">
                <a:solidFill>
                  <a:srgbClr val="95E1D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dirty="0" smtClean="0">
                <a:solidFill>
                  <a:srgbClr val="95E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(стадия строительства)</a:t>
            </a:r>
            <a:endParaRPr lang="ru-RU" sz="1400" dirty="0">
              <a:solidFill>
                <a:srgbClr val="95E1D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236147" y="2871597"/>
            <a:ext cx="6111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СОСТАВ ИНСТИТУТА</a:t>
            </a:r>
            <a:endParaRPr lang="ru-RU" sz="44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23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588" y="764452"/>
            <a:ext cx="2424269" cy="181820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823" y="767003"/>
            <a:ext cx="2420868" cy="181565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588" y="3519907"/>
            <a:ext cx="2424269" cy="18182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288" y="3522807"/>
            <a:ext cx="2420403" cy="181530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159" y="3519907"/>
            <a:ext cx="3232359" cy="181820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160" y="764452"/>
            <a:ext cx="3232359" cy="18182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-2334132" y="3179902"/>
            <a:ext cx="635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3600" b="1" dirty="0" smtClean="0">
                <a:solidFill>
                  <a:srgbClr val="F3ED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СТРОИТЕЛЬСТВО 2022</a:t>
            </a:r>
            <a:endParaRPr lang="ru-RU" sz="3600" b="1" dirty="0">
              <a:solidFill>
                <a:srgbClr val="F3ED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B9E6-BA55-4E1C-AC10-D4B1853BD058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99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2578</Words>
  <Application>Microsoft Office PowerPoint</Application>
  <PresentationFormat>Произвольный</PresentationFormat>
  <Paragraphs>491</Paragraphs>
  <Slides>26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Роспотребнадзор и Минздрав Руанды договорились о совместной работе по обеспечению эпидемиологической безопасности</vt:lpstr>
      <vt:lpstr>Роспотребнадзор помог Бурунди в создании современной лаборатории для диагностики опасных инфекций</vt:lpstr>
      <vt:lpstr>Роспотребнадзор и Минздрав Уганды договорились о совместной работе по обеспечению эпидемиологической безопасности</vt:lpstr>
      <vt:lpstr>Презентация PowerPoint</vt:lpstr>
      <vt:lpstr>Патенты, заявки на патенты, свидетельства ЭВМ за 2022 год</vt:lpstr>
      <vt:lpstr>Заявки на конкурс на гранты РНФ</vt:lpstr>
      <vt:lpstr>Публикационная активность Института</vt:lpstr>
      <vt:lpstr>Участие сотрудников в научных мероприятиях в 2022 г.</vt:lpstr>
      <vt:lpstr>Презентация PowerPoint</vt:lpstr>
      <vt:lpstr>Презентация PowerPoint</vt:lpstr>
      <vt:lpstr>Презентация PowerPoint</vt:lpstr>
      <vt:lpstr>КОНТАКТЫ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Питерский Михаил Валерьевич</cp:lastModifiedBy>
  <cp:revision>113</cp:revision>
  <dcterms:created xsi:type="dcterms:W3CDTF">2023-02-27T04:16:06Z</dcterms:created>
  <dcterms:modified xsi:type="dcterms:W3CDTF">2023-03-10T06:19:37Z</dcterms:modified>
</cp:coreProperties>
</file>